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8" r:id="rId3"/>
    <p:sldId id="287" r:id="rId4"/>
    <p:sldId id="305" r:id="rId5"/>
    <p:sldId id="306" r:id="rId6"/>
    <p:sldId id="308" r:id="rId7"/>
    <p:sldId id="309" r:id="rId8"/>
    <p:sldId id="313" r:id="rId9"/>
    <p:sldId id="314" r:id="rId10"/>
    <p:sldId id="312" r:id="rId11"/>
    <p:sldId id="286" r:id="rId12"/>
    <p:sldId id="293" r:id="rId13"/>
    <p:sldId id="315" r:id="rId14"/>
    <p:sldId id="294" r:id="rId15"/>
    <p:sldId id="316" r:id="rId16"/>
    <p:sldId id="320" r:id="rId17"/>
    <p:sldId id="291" r:id="rId18"/>
    <p:sldId id="321" r:id="rId19"/>
    <p:sldId id="302" r:id="rId20"/>
    <p:sldId id="311" r:id="rId21"/>
    <p:sldId id="318" r:id="rId22"/>
    <p:sldId id="317" r:id="rId23"/>
    <p:sldId id="319" r:id="rId24"/>
    <p:sldId id="310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7" autoAdjust="0"/>
    <p:restoredTop sz="94718" autoAdjust="0"/>
  </p:normalViewPr>
  <p:slideViewPr>
    <p:cSldViewPr>
      <p:cViewPr varScale="1">
        <p:scale>
          <a:sx n="94" d="100"/>
          <a:sy n="94" d="100"/>
        </p:scale>
        <p:origin x="69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0A6A3-F86B-4683-85EA-F1DA38AC80D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C1DD4-C0D3-4ACA-A24D-55FD4B1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1DD4-C0D3-4ACA-A24D-55FD4B1DD6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EMS that are</a:t>
            </a:r>
            <a:r>
              <a:rPr lang="en-US" baseline="0" dirty="0" smtClean="0"/>
              <a:t> culturally and linguistically 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1DD4-C0D3-4ACA-A24D-55FD4B1DD6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7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</a:t>
            </a:r>
            <a:r>
              <a:rPr lang="en-US" baseline="0" dirty="0" smtClean="0"/>
              <a:t> of a medical home, children with special health care needs, telehealth, evidence based guidelines,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1DD4-C0D3-4ACA-A24D-55FD4B1DD6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1DD4-C0D3-4ACA-A24D-55FD4B1DD6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1DD4-C0D3-4ACA-A24D-55FD4B1DD6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1DD4-C0D3-4ACA-A24D-55FD4B1DD6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5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AEFE4-D7FF-4E67-BCF0-E76FBEE43FB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1F8CE6-6E0C-4800-A267-F1C5659397A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mscimprovement.center/education-and-resourc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scimprovement.center/education-and-resources/toolkits/interfacility-transfer-toolbox/" TargetMode="External"/><Relationship Id="rId2" Type="http://schemas.openxmlformats.org/officeDocument/2006/relationships/hyperlink" Target="https://www.hrsa.gov/sites/default/files/hrsa/critical-crossroads/critical-crossroads-too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iatrics.aappublications.org/content/142/5/e20182459..inf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sready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Pediatric Readiness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Joyce Li MD MPH</a:t>
            </a:r>
            <a:endParaRPr lang="en-US" dirty="0"/>
          </a:p>
          <a:p>
            <a:r>
              <a:rPr lang="en-US" dirty="0" smtClean="0"/>
              <a:t>Division of Emergency Medicine</a:t>
            </a:r>
          </a:p>
          <a:p>
            <a:r>
              <a:rPr lang="en-US" dirty="0" smtClean="0"/>
              <a:t>Boston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9309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hospitals with the lowest scores had the highest mortality rates and highest odds of mortality</a:t>
            </a:r>
          </a:p>
          <a:p>
            <a:pPr lvl="1"/>
            <a:r>
              <a:rPr lang="en-US" dirty="0" smtClean="0"/>
              <a:t>Practice makes perfect</a:t>
            </a:r>
            <a:r>
              <a:rPr lang="en-US" dirty="0" smtClean="0">
                <a:sym typeface="Wingdings" panose="05000000000000000000" pitchFamily="2" charset="2"/>
              </a:rPr>
              <a:t> It is more difficult to maintain skills for rare events</a:t>
            </a:r>
          </a:p>
          <a:p>
            <a:r>
              <a:rPr lang="en-US" dirty="0" smtClean="0"/>
              <a:t>How can we prepare for rare events?  </a:t>
            </a:r>
          </a:p>
          <a:p>
            <a:pPr lvl="1"/>
            <a:r>
              <a:rPr lang="en-US" dirty="0"/>
              <a:t>Majority of children live &gt;30 miles from an ED with a high pediatric readiness </a:t>
            </a:r>
            <a:r>
              <a:rPr lang="en-US" dirty="0" smtClean="0"/>
              <a:t>score</a:t>
            </a:r>
          </a:p>
          <a:p>
            <a:r>
              <a:rPr lang="en-US" dirty="0" smtClean="0"/>
              <a:t>How can we bring all hospitals to the same level of care regardless of patient population and location?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533400"/>
            <a:ext cx="8229600" cy="1143000"/>
          </a:xfrm>
        </p:spPr>
        <p:txBody>
          <a:bodyPr/>
          <a:lstStyle/>
          <a:p>
            <a:r>
              <a:rPr lang="en-US" dirty="0" smtClean="0"/>
              <a:t>Pediatric Readiness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pediatric readiness project started in 2013 as a QI initiative to ensure that all EDs are prepared for pediatric emergencies</a:t>
            </a:r>
          </a:p>
          <a:p>
            <a:pPr lvl="1"/>
            <a:r>
              <a:rPr lang="en-US" dirty="0"/>
              <a:t>EMSC</a:t>
            </a:r>
          </a:p>
          <a:p>
            <a:r>
              <a:rPr lang="en-US" dirty="0" smtClean="0"/>
              <a:t>AAP, ACEP, ENA released 2018 recommendations for the pediatric readiness project</a:t>
            </a:r>
          </a:p>
          <a:p>
            <a:r>
              <a:rPr lang="en-US" dirty="0" smtClean="0"/>
              <a:t>EDs/state programs with higher pediatric readiness scores:</a:t>
            </a:r>
          </a:p>
          <a:p>
            <a:pPr lvl="1"/>
            <a:r>
              <a:rPr lang="en-US" dirty="0"/>
              <a:t>Decreased pediatric mortality</a:t>
            </a:r>
          </a:p>
          <a:p>
            <a:pPr lvl="1"/>
            <a:r>
              <a:rPr lang="en-US" dirty="0" smtClean="0"/>
              <a:t>Perform better in sepsis simulations</a:t>
            </a:r>
          </a:p>
          <a:p>
            <a:pPr lvl="1"/>
            <a:r>
              <a:rPr lang="en-US" dirty="0" smtClean="0"/>
              <a:t>Improved timeliness to pain medication and decreased radiation exposure 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65"/>
            <a:ext cx="8229600" cy="1143000"/>
          </a:xfrm>
        </p:spPr>
        <p:txBody>
          <a:bodyPr/>
          <a:lstStyle/>
          <a:p>
            <a:r>
              <a:rPr lang="en-US" dirty="0" smtClean="0"/>
              <a:t>Pediatric Readiness checklist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6505" r="30869" b="9416"/>
          <a:stretch/>
        </p:blipFill>
        <p:spPr bwMode="auto">
          <a:xfrm>
            <a:off x="1371600" y="1066800"/>
            <a:ext cx="5715000" cy="56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ghtning Bolt 5"/>
          <p:cNvSpPr/>
          <p:nvPr/>
        </p:nvSpPr>
        <p:spPr>
          <a:xfrm>
            <a:off x="457200" y="1295400"/>
            <a:ext cx="381000" cy="3048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962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Pediatric Readiness :</a:t>
            </a:r>
            <a:br>
              <a:rPr lang="en-US" dirty="0" smtClean="0"/>
            </a:br>
            <a:r>
              <a:rPr lang="en-US" dirty="0" smtClean="0"/>
              <a:t>Patient Safety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6505" r="31578" b="31141"/>
          <a:stretch/>
        </p:blipFill>
        <p:spPr bwMode="auto">
          <a:xfrm>
            <a:off x="4495799" y="228600"/>
            <a:ext cx="425473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7355" r="36847" b="8255"/>
          <a:stretch/>
        </p:blipFill>
        <p:spPr bwMode="auto">
          <a:xfrm>
            <a:off x="1600200" y="76200"/>
            <a:ext cx="5181600" cy="66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3733800" cy="3563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Pediatric Readiness:</a:t>
            </a:r>
            <a:br>
              <a:rPr lang="en-US" dirty="0" smtClean="0"/>
            </a:br>
            <a:r>
              <a:rPr lang="en-US" dirty="0" smtClean="0"/>
              <a:t>Policies, Procedures, Protocols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7355" r="56898" b="47924"/>
          <a:stretch/>
        </p:blipFill>
        <p:spPr bwMode="auto">
          <a:xfrm>
            <a:off x="4343400" y="381000"/>
            <a:ext cx="469623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67725" r="30869" b="9416"/>
          <a:stretch/>
        </p:blipFill>
        <p:spPr bwMode="auto">
          <a:xfrm>
            <a:off x="228599" y="4369835"/>
            <a:ext cx="4114801" cy="218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429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Pediatric Readiness:</a:t>
            </a:r>
            <a:br>
              <a:rPr lang="en-US" dirty="0" smtClean="0"/>
            </a:br>
            <a:r>
              <a:rPr lang="en-US" dirty="0" smtClean="0"/>
              <a:t>Policies, Procedures, Protocols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r>
              <a:rPr lang="en-US" dirty="0"/>
              <a:t>Lack of a medical </a:t>
            </a:r>
            <a:r>
              <a:rPr lang="en-US" dirty="0" smtClean="0"/>
              <a:t>home</a:t>
            </a:r>
          </a:p>
          <a:p>
            <a:r>
              <a:rPr lang="en-US" dirty="0"/>
              <a:t>C</a:t>
            </a:r>
            <a:r>
              <a:rPr lang="en-US" dirty="0" smtClean="0"/>
              <a:t>hildren </a:t>
            </a:r>
            <a:r>
              <a:rPr lang="en-US" dirty="0"/>
              <a:t>with special health care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Telehealth</a:t>
            </a:r>
          </a:p>
          <a:p>
            <a:r>
              <a:rPr lang="en-US" dirty="0"/>
              <a:t>E</a:t>
            </a:r>
            <a:r>
              <a:rPr lang="en-US" dirty="0" smtClean="0"/>
              <a:t>vidence </a:t>
            </a:r>
            <a:r>
              <a:rPr lang="en-US" dirty="0"/>
              <a:t>based </a:t>
            </a:r>
            <a:r>
              <a:rPr lang="en-US" dirty="0" smtClean="0"/>
              <a:t>guidelines with supporting technology/decision support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5" t="35877" r="37455" b="42735"/>
          <a:stretch/>
        </p:blipFill>
        <p:spPr bwMode="auto">
          <a:xfrm>
            <a:off x="762000" y="10668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14158" r="36316" b="4641"/>
          <a:stretch/>
        </p:blipFill>
        <p:spPr bwMode="auto">
          <a:xfrm>
            <a:off x="1524000" y="76200"/>
            <a:ext cx="5181600" cy="66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9888" r="35519" b="34401"/>
          <a:stretch/>
        </p:blipFill>
        <p:spPr bwMode="auto">
          <a:xfrm>
            <a:off x="533400" y="1143000"/>
            <a:ext cx="8077200" cy="44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Children account for up to 31 million ED visits a year</a:t>
            </a:r>
          </a:p>
          <a:p>
            <a:pPr lvl="1"/>
            <a:r>
              <a:rPr lang="en-US" dirty="0" smtClean="0"/>
              <a:t>25-30% of all ED visits are patients under 18 years old</a:t>
            </a:r>
          </a:p>
          <a:p>
            <a:r>
              <a:rPr lang="en-US" dirty="0" smtClean="0"/>
              <a:t>Reports estimate 80-90% of these children are cared for in general EDs</a:t>
            </a:r>
          </a:p>
          <a:p>
            <a:pPr lvl="1"/>
            <a:r>
              <a:rPr lang="en-US" dirty="0" smtClean="0"/>
              <a:t>50% of EDs see less than 10 pediatric patients per day</a:t>
            </a:r>
          </a:p>
          <a:p>
            <a:pPr lvl="1"/>
            <a:r>
              <a:rPr lang="en-US" dirty="0" smtClean="0"/>
              <a:t>Limited experience with critically ill children</a:t>
            </a:r>
          </a:p>
          <a:p>
            <a:pPr lvl="1"/>
            <a:r>
              <a:rPr lang="en-US" dirty="0" smtClean="0"/>
              <a:t>The majority of children are cared for in EDs that see fewer than 15 pediatric patients per day</a:t>
            </a:r>
          </a:p>
          <a:p>
            <a:pPr lvl="1"/>
            <a:r>
              <a:rPr lang="en-US" dirty="0" smtClean="0"/>
              <a:t>Trauma center status was not correlated with improved readiness for pediatric patients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1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Barriers to pediatric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a 2015 JAMA Pediatrics study on </a:t>
            </a:r>
            <a:r>
              <a:rPr lang="en-US" smtClean="0"/>
              <a:t>pediatric readiness:</a:t>
            </a:r>
          </a:p>
          <a:p>
            <a:r>
              <a:rPr lang="en-US" dirty="0" smtClean="0"/>
              <a:t>80.8% report barriers to implementation</a:t>
            </a:r>
          </a:p>
          <a:p>
            <a:pPr lvl="1"/>
            <a:r>
              <a:rPr lang="en-US" dirty="0" smtClean="0"/>
              <a:t>Cost of training</a:t>
            </a:r>
          </a:p>
          <a:p>
            <a:pPr lvl="1"/>
            <a:r>
              <a:rPr lang="en-US" dirty="0" smtClean="0"/>
              <a:t>Lack of educational resources</a:t>
            </a:r>
          </a:p>
          <a:p>
            <a:pPr lvl="1"/>
            <a:r>
              <a:rPr lang="en-US" dirty="0" smtClean="0"/>
              <a:t>Lack of QI plan for children</a:t>
            </a:r>
          </a:p>
          <a:p>
            <a:pPr lvl="1"/>
            <a:r>
              <a:rPr lang="en-US" dirty="0" smtClean="0"/>
              <a:t>Lack of policies for pediatric emergency care</a:t>
            </a:r>
          </a:p>
          <a:p>
            <a:pPr lvl="1"/>
            <a:r>
              <a:rPr lang="en-US" dirty="0" smtClean="0"/>
              <a:t>Unaware/Unfamiliar with the national guidelines</a:t>
            </a:r>
          </a:p>
          <a:p>
            <a:r>
              <a:rPr lang="en-US" dirty="0" smtClean="0"/>
              <a:t>Least common barrier-12.4% reported a lack of interest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9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https://emscimprovement.center/education-and-resources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8" t="14938" r="30325" b="5207"/>
          <a:stretch/>
        </p:blipFill>
        <p:spPr>
          <a:xfrm>
            <a:off x="4445000" y="1143000"/>
            <a:ext cx="4163060" cy="547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166" t="16249" r="30833" b="6250"/>
          <a:stretch/>
        </p:blipFill>
        <p:spPr>
          <a:xfrm>
            <a:off x="228600" y="1523999"/>
            <a:ext cx="38862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www.hrsa.gov/sites/default/files/hrsa/critical-crossroads/critical-crossroads-tool.pdf</a:t>
            </a:r>
            <a:endParaRPr lang="en-US" dirty="0" smtClean="0"/>
          </a:p>
          <a:p>
            <a:pPr lvl="1"/>
            <a:r>
              <a:rPr lang="en-US" dirty="0"/>
              <a:t>Google pediatric mental health </a:t>
            </a:r>
            <a:r>
              <a:rPr lang="en-US" dirty="0" err="1"/>
              <a:t>hrsa</a:t>
            </a:r>
            <a:r>
              <a:rPr lang="en-US" dirty="0"/>
              <a:t> </a:t>
            </a:r>
            <a:r>
              <a:rPr lang="en-US" dirty="0" smtClean="0"/>
              <a:t>toolkit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://emscimprovement.center/education-and-resources/toolkits/interfacility-transfer-toolbox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Google pediatric </a:t>
            </a:r>
            <a:r>
              <a:rPr lang="en-US" dirty="0" err="1"/>
              <a:t>interfacility</a:t>
            </a:r>
            <a:r>
              <a:rPr lang="en-US" dirty="0"/>
              <a:t> transfer </a:t>
            </a:r>
            <a:r>
              <a:rPr lang="en-US" dirty="0" smtClean="0"/>
              <a:t>toolkit</a:t>
            </a:r>
          </a:p>
          <a:p>
            <a:r>
              <a:rPr lang="en-US" dirty="0">
                <a:hlinkClick r:id="rId4"/>
              </a:rPr>
              <a:t>https://pediatrics.aappublications.org/content/142/5/e20182459..</a:t>
            </a:r>
            <a:r>
              <a:rPr lang="en-US" dirty="0" smtClean="0">
                <a:hlinkClick r:id="rId4"/>
              </a:rPr>
              <a:t>info</a:t>
            </a:r>
            <a:endParaRPr lang="en-US" dirty="0" smtClean="0"/>
          </a:p>
          <a:p>
            <a:pPr lvl="1"/>
            <a:r>
              <a:rPr lang="en-US" dirty="0" smtClean="0"/>
              <a:t>Google pediatric readiness guidelines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Become familiar with the pediatric readiness checklist</a:t>
            </a:r>
          </a:p>
          <a:p>
            <a:pPr lvl="1"/>
            <a:r>
              <a:rPr lang="en-US" dirty="0"/>
              <a:t>Pediatric readiness score </a:t>
            </a:r>
            <a:r>
              <a:rPr lang="en-US" dirty="0">
                <a:hlinkClick r:id="rId2"/>
              </a:rPr>
              <a:t>https://www.pedsready.org/</a:t>
            </a:r>
            <a:r>
              <a:rPr lang="en-US" dirty="0"/>
              <a:t> (will be temporarily closed down Jan 2020-June 2020 for updates)</a:t>
            </a:r>
          </a:p>
          <a:p>
            <a:r>
              <a:rPr lang="en-US" dirty="0" smtClean="0"/>
              <a:t>Recognize and identify potential gaps/areas of deficiency specific for your ED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Joyce.Li@childrens.harvard.edu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Where did this all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2006 IOM (now National Academy of Medicine or NAM) report “Emergency Care for Children: Growing Pains” findings</a:t>
            </a:r>
          </a:p>
          <a:p>
            <a:pPr lvl="1"/>
            <a:r>
              <a:rPr lang="en-US" dirty="0" smtClean="0"/>
              <a:t>Only half of hospitals had at least 85% of necessary pediatric emergency equipment</a:t>
            </a:r>
          </a:p>
          <a:p>
            <a:pPr lvl="2"/>
            <a:r>
              <a:rPr lang="en-US" dirty="0" smtClean="0"/>
              <a:t>Only 6% had all necessary supplies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ediatric </a:t>
            </a:r>
            <a:r>
              <a:rPr lang="en-US" dirty="0"/>
              <a:t>treatment patterns vary widely </a:t>
            </a:r>
            <a:endParaRPr lang="en-US" dirty="0" smtClean="0"/>
          </a:p>
          <a:p>
            <a:pPr lvl="2"/>
            <a:r>
              <a:rPr lang="en-US" dirty="0" smtClean="0"/>
              <a:t>Concern that providers </a:t>
            </a:r>
            <a:r>
              <a:rPr lang="en-US" dirty="0"/>
              <a:t>do not properly stabilize seriously injured or ill </a:t>
            </a:r>
            <a:r>
              <a:rPr lang="en-US" dirty="0" smtClean="0"/>
              <a:t>children.</a:t>
            </a:r>
          </a:p>
          <a:p>
            <a:pPr lvl="1"/>
            <a:r>
              <a:rPr lang="en-US" dirty="0" smtClean="0"/>
              <a:t>Pediatric skills deteriorate rapidly without practice</a:t>
            </a:r>
          </a:p>
          <a:p>
            <a:pPr lvl="1"/>
            <a:r>
              <a:rPr lang="en-US" dirty="0" smtClean="0"/>
              <a:t>Problem may be exacerbated </a:t>
            </a:r>
            <a:r>
              <a:rPr lang="en-US" dirty="0"/>
              <a:t>in rural </a:t>
            </a:r>
            <a:r>
              <a:rPr lang="en-US" dirty="0" smtClean="0"/>
              <a:t>areas despite dedicated</a:t>
            </a:r>
            <a:r>
              <a:rPr lang="en-US" dirty="0"/>
              <a:t>, well-intentioned prehospital and ED </a:t>
            </a:r>
            <a:r>
              <a:rPr lang="en-US" dirty="0" smtClean="0"/>
              <a:t>providers who are trying to do their best without specialized </a:t>
            </a:r>
            <a:r>
              <a:rPr lang="en-US" dirty="0"/>
              <a:t>pediatric training and </a:t>
            </a:r>
            <a:r>
              <a:rPr lang="en-US" dirty="0" smtClean="0"/>
              <a:t>resources.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6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ED providers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AEM 2018 qualitative study of ED providers: expressed discomfort and concern for caring for critically ill children</a:t>
            </a:r>
          </a:p>
          <a:p>
            <a:pPr lvl="1"/>
            <a:r>
              <a:rPr lang="en-US" dirty="0" smtClean="0"/>
              <a:t>Lack of resources within their ED</a:t>
            </a:r>
          </a:p>
          <a:p>
            <a:pPr lvl="1"/>
            <a:r>
              <a:rPr lang="en-US" dirty="0" smtClean="0"/>
              <a:t>Infrequency of exposure</a:t>
            </a:r>
          </a:p>
          <a:p>
            <a:pPr lvl="1"/>
            <a:r>
              <a:rPr lang="en-US" dirty="0" smtClean="0"/>
              <a:t>Concern for knowledge gaps</a:t>
            </a:r>
          </a:p>
          <a:p>
            <a:pPr lvl="1"/>
            <a:r>
              <a:rPr lang="en-US" dirty="0" smtClean="0"/>
              <a:t>Disconnect from pediatric centers, other local pediatric providers and resources</a:t>
            </a:r>
          </a:p>
          <a:p>
            <a:r>
              <a:rPr lang="en-US" dirty="0" smtClean="0"/>
              <a:t>Desire for provider focused interventions</a:t>
            </a:r>
          </a:p>
          <a:p>
            <a:pPr lvl="1"/>
            <a:r>
              <a:rPr lang="en-US" dirty="0" smtClean="0"/>
              <a:t>Standardized protocols</a:t>
            </a:r>
          </a:p>
          <a:p>
            <a:pPr lvl="1"/>
            <a:r>
              <a:rPr lang="en-US" dirty="0" smtClean="0"/>
              <a:t>Verified educational materials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5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Critically Ill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but high risk events</a:t>
            </a:r>
          </a:p>
          <a:p>
            <a:pPr lvl="1"/>
            <a:r>
              <a:rPr lang="en-US" dirty="0" smtClean="0"/>
              <a:t>Critically ill children comprise only ~0.5% of pediatric presentations but have high rates of morbidity and mortality</a:t>
            </a:r>
          </a:p>
          <a:p>
            <a:r>
              <a:rPr lang="en-US" dirty="0" smtClean="0"/>
              <a:t>Two previous studies (Michelson, 2018; Resuscitation, 2013) showed increased mortality rates in general EDs vs pediatric 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pediatric readiness correlate with pediatric mortality?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2019 Pediatrics Study (Ames SG et al.)</a:t>
            </a:r>
          </a:p>
          <a:p>
            <a:r>
              <a:rPr lang="en-US" dirty="0" smtClean="0"/>
              <a:t>Objective: How does the pediatric readiness of an ED affect the mortality rate of critically ill pediatric patients?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Large well maintained database study </a:t>
            </a:r>
          </a:p>
          <a:p>
            <a:pPr lvl="2"/>
            <a:r>
              <a:rPr lang="en-US" dirty="0" smtClean="0"/>
              <a:t>State HCUP (Agency for Healthcare Research and Quality’s Healthcare Cost and Quality Project) databases were used from Florida, Massachusetts, Iowa, Nebraska in addition to Medicaid/Medicare database, American Hospital Association Annual Survey data, National Pediatric Readiness Project assessment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Pediatric readiness and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All patients &lt; 18 </a:t>
            </a:r>
            <a:r>
              <a:rPr lang="en-US" dirty="0" err="1" smtClean="0"/>
              <a:t>yo</a:t>
            </a:r>
            <a:r>
              <a:rPr lang="en-US" dirty="0" smtClean="0"/>
              <a:t> who either were admitted to ICU or died during primary ED visit</a:t>
            </a:r>
          </a:p>
          <a:p>
            <a:pPr lvl="1"/>
            <a:r>
              <a:rPr lang="en-US" dirty="0" smtClean="0"/>
              <a:t>Pediatric readiness measured via validated pediatric readiness score (self reported); also called WPRS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Hospitals with lower scores (WPRS): more often smaller, nonteaching, located in smaller communities, less likely to have dedicated pediatric ED/floor/ICU</a:t>
            </a:r>
          </a:p>
          <a:p>
            <a:pPr lvl="1"/>
            <a:r>
              <a:rPr lang="en-US" dirty="0" smtClean="0"/>
              <a:t>Presentation of critically ill child was more rare at hospitals with lower scores (WPRS)</a:t>
            </a:r>
          </a:p>
          <a:p>
            <a:pPr lvl="2"/>
            <a:r>
              <a:rPr lang="en-US" dirty="0" smtClean="0"/>
              <a:t>4.3% for lowest quartile, 68.6% for highest quartile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3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Pediatric readiness and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The unadjusted mortality rate was 3.4% in EDs in highest WPRS quartile vs. 11.1% in EDs in lowest WPRS quartile </a:t>
            </a:r>
          </a:p>
          <a:p>
            <a:pPr lvl="1"/>
            <a:r>
              <a:rPr lang="en-US" dirty="0" smtClean="0"/>
              <a:t>In analysis adjusted for age, chronic illness, severity of illness, race, sex, the odds of death was 75% less in hospitals in the highest WPRS quartile than in hospitals in the lowest WPRS quartile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2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Pediatric readiness and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The effect was dose dependent meaning that WPRS was inversely correlated with mortality rate (</a:t>
            </a:r>
            <a:r>
              <a:rPr lang="en-US" dirty="0" err="1" smtClean="0"/>
              <a:t>e.g</a:t>
            </a:r>
            <a:r>
              <a:rPr lang="en-US" dirty="0" smtClean="0"/>
              <a:t> quartile </a:t>
            </a:r>
            <a:r>
              <a:rPr lang="en-US" dirty="0"/>
              <a:t>2 had lower mortality odds than quartile 1, quartile 3 had lower mortality odds than quartile 2 and 1, etc</a:t>
            </a:r>
            <a:r>
              <a:rPr lang="en-US" dirty="0" smtClean="0"/>
              <a:t>.).</a:t>
            </a:r>
          </a:p>
          <a:p>
            <a:pPr lvl="2"/>
            <a:r>
              <a:rPr lang="en-US" dirty="0" smtClean="0"/>
              <a:t>So the lower the score, the higher the odds of death</a:t>
            </a:r>
          </a:p>
          <a:p>
            <a:pPr lvl="1"/>
            <a:r>
              <a:rPr lang="en-US" dirty="0" smtClean="0"/>
              <a:t>The dose dependent effect of WPRS and mortality was seen in the population as a whole and in condition specific analysis of cardiac arrest, sepsis and traumatic brain injury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786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4867</TotalTime>
  <Words>979</Words>
  <Application>Microsoft Office PowerPoint</Application>
  <PresentationFormat>On-screen Show (4:3)</PresentationFormat>
  <Paragraphs>114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Constantia</vt:lpstr>
      <vt:lpstr>Wingdings</vt:lpstr>
      <vt:lpstr>Wingdings 2</vt:lpstr>
      <vt:lpstr>Flow</vt:lpstr>
      <vt:lpstr>Pediatric Readiness</vt:lpstr>
      <vt:lpstr>Epidemiology</vt:lpstr>
      <vt:lpstr>Where did this all start?</vt:lpstr>
      <vt:lpstr>ED providers perspective</vt:lpstr>
      <vt:lpstr>Critically Ill children</vt:lpstr>
      <vt:lpstr>How does pediatric readiness correlate with pediatric mortality?</vt:lpstr>
      <vt:lpstr>Pediatric readiness and mortality</vt:lpstr>
      <vt:lpstr>Pediatric readiness and mortality</vt:lpstr>
      <vt:lpstr>Pediatric readiness and mortality</vt:lpstr>
      <vt:lpstr>Discussion</vt:lpstr>
      <vt:lpstr>Pediatric Readiness 2018</vt:lpstr>
      <vt:lpstr>Pediatric Readiness checklist</vt:lpstr>
      <vt:lpstr>Pediatric Readiness : Patient Safety    </vt:lpstr>
      <vt:lpstr>PowerPoint Presentation</vt:lpstr>
      <vt:lpstr>Pediatric Readiness: Policies, Procedures, Protocols</vt:lpstr>
      <vt:lpstr>Pediatric Readiness: Policies, Procedures, Protocols</vt:lpstr>
      <vt:lpstr>PowerPoint Presentation</vt:lpstr>
      <vt:lpstr>PowerPoint Presentation</vt:lpstr>
      <vt:lpstr>PowerPoint Presentation</vt:lpstr>
      <vt:lpstr>Barriers to pediatric readiness</vt:lpstr>
      <vt:lpstr>Resources</vt:lpstr>
      <vt:lpstr>Resources</vt:lpstr>
      <vt:lpstr>Resources</vt:lpstr>
      <vt:lpstr>Next steps</vt:lpstr>
      <vt:lpstr>Thank you for your time!</vt:lpstr>
    </vt:vector>
  </TitlesOfParts>
  <Company>Boston Childrens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Emergency Care Coordinators</dc:title>
  <dc:creator>user</dc:creator>
  <cp:lastModifiedBy>Joyce Li</cp:lastModifiedBy>
  <cp:revision>57</cp:revision>
  <dcterms:created xsi:type="dcterms:W3CDTF">2018-02-05T22:28:45Z</dcterms:created>
  <dcterms:modified xsi:type="dcterms:W3CDTF">2019-10-04T14:42:38Z</dcterms:modified>
</cp:coreProperties>
</file>