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6"/>
  </p:notesMasterIdLst>
  <p:sldIdLst>
    <p:sldId id="256" r:id="rId2"/>
    <p:sldId id="257" r:id="rId3"/>
    <p:sldId id="262" r:id="rId4"/>
    <p:sldId id="263" r:id="rId5"/>
    <p:sldId id="267" r:id="rId6"/>
    <p:sldId id="268" r:id="rId7"/>
    <p:sldId id="264" r:id="rId8"/>
    <p:sldId id="266" r:id="rId9"/>
    <p:sldId id="258" r:id="rId10"/>
    <p:sldId id="259" r:id="rId11"/>
    <p:sldId id="260" r:id="rId12"/>
    <p:sldId id="272" r:id="rId13"/>
    <p:sldId id="273" r:id="rId14"/>
    <p:sldId id="274" r:id="rId15"/>
    <p:sldId id="275" r:id="rId16"/>
    <p:sldId id="276" r:id="rId17"/>
    <p:sldId id="277" r:id="rId18"/>
    <p:sldId id="287" r:id="rId19"/>
    <p:sldId id="269" r:id="rId20"/>
    <p:sldId id="278" r:id="rId21"/>
    <p:sldId id="270" r:id="rId22"/>
    <p:sldId id="285" r:id="rId23"/>
    <p:sldId id="288" r:id="rId24"/>
    <p:sldId id="271" r:id="rId25"/>
    <p:sldId id="284" r:id="rId26"/>
    <p:sldId id="289" r:id="rId27"/>
    <p:sldId id="290" r:id="rId28"/>
    <p:sldId id="291" r:id="rId29"/>
    <p:sldId id="279" r:id="rId30"/>
    <p:sldId id="280" r:id="rId31"/>
    <p:sldId id="286" r:id="rId32"/>
    <p:sldId id="282" r:id="rId33"/>
    <p:sldId id="281" r:id="rId34"/>
    <p:sldId id="2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8013" autoAdjust="0"/>
  </p:normalViewPr>
  <p:slideViewPr>
    <p:cSldViewPr snapToGrid="0">
      <p:cViewPr varScale="1">
        <p:scale>
          <a:sx n="83" d="100"/>
          <a:sy n="83" d="100"/>
        </p:scale>
        <p:origin x="45" y="5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EA95-79C2-4F84-8289-832C66DF61A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5E3BA-B9A3-4165-B274-63F84325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of </a:t>
            </a:r>
            <a:r>
              <a:rPr lang="en-US" dirty="0" err="1" smtClean="0"/>
              <a:t>uk</a:t>
            </a:r>
            <a:r>
              <a:rPr lang="en-US" baseline="0" dirty="0" smtClean="0"/>
              <a:t> military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15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were sim are standard operating</a:t>
            </a:r>
            <a:r>
              <a:rPr lang="en-US" baseline="0" dirty="0" smtClean="0"/>
              <a:t>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06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</a:t>
            </a:r>
            <a:r>
              <a:rPr lang="en-US" baseline="0" dirty="0" smtClean="0"/>
              <a:t> Knowledge</a:t>
            </a:r>
          </a:p>
          <a:p>
            <a:r>
              <a:rPr lang="en-US" baseline="0" dirty="0" smtClean="0"/>
              <a:t>Understand: Comprehension Illustrating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organizing, comparing, translating, interpreting, giving descriptions, and stating the main ideas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Analyze: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of elements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of relationships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Analysis of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8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53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of card with </a:t>
            </a:r>
            <a:r>
              <a:rPr lang="en-US" dirty="0" err="1" smtClean="0"/>
              <a:t>pbc</a:t>
            </a:r>
            <a:r>
              <a:rPr lang="en-US" dirty="0" smtClean="0"/>
              <a:t> on right upper hand corner</a:t>
            </a:r>
            <a:r>
              <a:rPr lang="en-US" baseline="0" dirty="0" smtClean="0"/>
              <a:t> and pick of corresponding </a:t>
            </a:r>
            <a:r>
              <a:rPr lang="en-US" baseline="0" dirty="0" err="1" smtClean="0"/>
              <a:t>pbc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8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 of card with </a:t>
            </a:r>
            <a:r>
              <a:rPr lang="en-US" dirty="0" err="1" smtClean="0"/>
              <a:t>pbc</a:t>
            </a:r>
            <a:r>
              <a:rPr lang="en-US" dirty="0" smtClean="0"/>
              <a:t> on right upper hand corner</a:t>
            </a:r>
            <a:r>
              <a:rPr lang="en-US" baseline="0" dirty="0" smtClean="0"/>
              <a:t> and </a:t>
            </a:r>
            <a:r>
              <a:rPr lang="en-US" baseline="0" smtClean="0"/>
              <a:t>pick of corresponding </a:t>
            </a:r>
            <a:r>
              <a:rPr lang="en-US" baseline="0" dirty="0" err="1" smtClean="0"/>
              <a:t>pbc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E3BA-B9A3-4165-B274-63F84325A6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5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6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6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8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8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9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96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6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8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68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6CCE5B-D240-4891-9466-86495CFB4B9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3B6D497-ECD7-4388-BD16-50610DCC3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psim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Simulation and the SIMBOX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Joyce Li MD MPH</a:t>
            </a:r>
          </a:p>
          <a:p>
            <a:r>
              <a:rPr lang="en-US" dirty="0" smtClean="0"/>
              <a:t>Division of Emergency Medicine </a:t>
            </a:r>
          </a:p>
          <a:p>
            <a:r>
              <a:rPr lang="en-US" dirty="0" smtClean="0"/>
              <a:t>Boston Children’s Hospital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Debriefing allows for structured reflection and discussion</a:t>
            </a:r>
          </a:p>
          <a:p>
            <a:r>
              <a:rPr lang="en-US" sz="2400" dirty="0" smtClean="0"/>
              <a:t>Why debrief?</a:t>
            </a:r>
          </a:p>
          <a:p>
            <a:pPr lvl="1"/>
            <a:r>
              <a:rPr lang="en-US" sz="2400" dirty="0" smtClean="0"/>
              <a:t>By breaking down and discussing event, you can identify what did and didn’t work, what needs improvement and develop strategies to move forward</a:t>
            </a:r>
            <a:endParaRPr lang="en-US" sz="2400" dirty="0"/>
          </a:p>
          <a:p>
            <a:pPr lvl="1"/>
            <a:r>
              <a:rPr lang="en-US" sz="2400" dirty="0" smtClean="0"/>
              <a:t>Debriefing techniques used in sim can be used for general code debriefs</a:t>
            </a:r>
          </a:p>
          <a:p>
            <a:pPr lvl="1"/>
            <a:r>
              <a:rPr lang="en-US" sz="2400" dirty="0" smtClean="0"/>
              <a:t>Code debriefs can help medical staff process traumatic events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32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expectations</a:t>
            </a:r>
          </a:p>
          <a:p>
            <a:r>
              <a:rPr lang="en-US" sz="2400" dirty="0" smtClean="0"/>
              <a:t>Reactions</a:t>
            </a:r>
          </a:p>
          <a:p>
            <a:r>
              <a:rPr lang="en-US" sz="2400" dirty="0" smtClean="0"/>
              <a:t>Description</a:t>
            </a:r>
          </a:p>
          <a:p>
            <a:r>
              <a:rPr lang="en-US" sz="2400" dirty="0" smtClean="0"/>
              <a:t>Analysis</a:t>
            </a:r>
          </a:p>
          <a:p>
            <a:r>
              <a:rPr lang="en-US" sz="2400" dirty="0" smtClean="0"/>
              <a:t>Reinforce learning</a:t>
            </a:r>
          </a:p>
          <a:p>
            <a:r>
              <a:rPr lang="en-US" sz="2400" dirty="0" smtClean="0"/>
              <a:t>Summary and 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3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Set expectations-The goal of the debriefing is for open, non judgmental discussion for the purposes of learning and what can be improved.  </a:t>
            </a:r>
          </a:p>
          <a:p>
            <a:r>
              <a:rPr lang="en-US" sz="2400" dirty="0" smtClean="0"/>
              <a:t>Reactions</a:t>
            </a:r>
          </a:p>
          <a:p>
            <a:r>
              <a:rPr lang="en-US" sz="2400" dirty="0" smtClean="0"/>
              <a:t>Description</a:t>
            </a:r>
          </a:p>
          <a:p>
            <a:r>
              <a:rPr lang="en-US" sz="2400" dirty="0" smtClean="0"/>
              <a:t>Analysis</a:t>
            </a:r>
          </a:p>
          <a:p>
            <a:r>
              <a:rPr lang="en-US" sz="2400" dirty="0" smtClean="0"/>
              <a:t>Reinforce learning</a:t>
            </a:r>
          </a:p>
          <a:p>
            <a:r>
              <a:rPr lang="en-US" sz="2400" dirty="0" smtClean="0"/>
              <a:t>Summary and 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63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expectations</a:t>
            </a:r>
          </a:p>
          <a:p>
            <a:r>
              <a:rPr lang="en-US" sz="2400" b="1" dirty="0" smtClean="0"/>
              <a:t>Reactions-Allows for participants to decompress about how they felt about the sim before launching into medical discussion</a:t>
            </a:r>
          </a:p>
          <a:p>
            <a:r>
              <a:rPr lang="en-US" sz="2400" dirty="0" smtClean="0"/>
              <a:t>Description</a:t>
            </a:r>
          </a:p>
          <a:p>
            <a:r>
              <a:rPr lang="en-US" sz="2400" dirty="0" smtClean="0"/>
              <a:t>Analysis</a:t>
            </a:r>
          </a:p>
          <a:p>
            <a:r>
              <a:rPr lang="en-US" sz="2400" dirty="0" smtClean="0"/>
              <a:t>Reinforce learning</a:t>
            </a:r>
          </a:p>
          <a:p>
            <a:r>
              <a:rPr lang="en-US" sz="2400" dirty="0" smtClean="0"/>
              <a:t>Summary and 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7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expectations</a:t>
            </a:r>
          </a:p>
          <a:p>
            <a:r>
              <a:rPr lang="en-US" sz="2400" dirty="0" smtClean="0"/>
              <a:t>Reactions</a:t>
            </a:r>
          </a:p>
          <a:p>
            <a:r>
              <a:rPr lang="en-US" sz="2400" b="1" dirty="0" smtClean="0"/>
              <a:t>Description-Have one person (usually team leader) summarize what happens and correct if needed, helps make sure that everyone is on the same page about what happened during the case</a:t>
            </a:r>
          </a:p>
          <a:p>
            <a:r>
              <a:rPr lang="en-US" sz="2400" dirty="0" smtClean="0"/>
              <a:t>Analysis</a:t>
            </a:r>
          </a:p>
          <a:p>
            <a:r>
              <a:rPr lang="en-US" sz="2400" dirty="0" smtClean="0"/>
              <a:t>Reinforce learning</a:t>
            </a:r>
          </a:p>
          <a:p>
            <a:r>
              <a:rPr lang="en-US" sz="2400" dirty="0" smtClean="0"/>
              <a:t>Summary and 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86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expectations</a:t>
            </a:r>
          </a:p>
          <a:p>
            <a:r>
              <a:rPr lang="en-US" sz="2400" dirty="0" smtClean="0"/>
              <a:t>Reactions</a:t>
            </a:r>
          </a:p>
          <a:p>
            <a:r>
              <a:rPr lang="en-US" sz="2400" dirty="0" smtClean="0"/>
              <a:t>Description</a:t>
            </a:r>
          </a:p>
          <a:p>
            <a:r>
              <a:rPr lang="en-US" sz="2400" b="1" dirty="0" smtClean="0"/>
              <a:t>Analysis-This is the heart of debriefing, allow participants to identify what went well and what they may do differently next time</a:t>
            </a:r>
          </a:p>
          <a:p>
            <a:pPr lvl="1"/>
            <a:r>
              <a:rPr lang="en-US" sz="2200" b="1" dirty="0" smtClean="0"/>
              <a:t>What do you think went well?</a:t>
            </a:r>
          </a:p>
          <a:p>
            <a:pPr lvl="1"/>
            <a:r>
              <a:rPr lang="en-US" sz="2200" b="1" dirty="0" smtClean="0"/>
              <a:t>If you could do the case again, what would you do differently?  Or If a similar case come in again tomorrow, what might you do differently?</a:t>
            </a:r>
          </a:p>
          <a:p>
            <a:r>
              <a:rPr lang="en-US" sz="2400" dirty="0" smtClean="0"/>
              <a:t>Reinforce learning</a:t>
            </a:r>
          </a:p>
          <a:p>
            <a:r>
              <a:rPr lang="en-US" sz="2400" dirty="0" smtClean="0"/>
              <a:t>Summary and 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3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expectations</a:t>
            </a:r>
          </a:p>
          <a:p>
            <a:r>
              <a:rPr lang="en-US" sz="2400" dirty="0" smtClean="0"/>
              <a:t>Reactions</a:t>
            </a:r>
          </a:p>
          <a:p>
            <a:r>
              <a:rPr lang="en-US" sz="2400" dirty="0" smtClean="0"/>
              <a:t>Description</a:t>
            </a:r>
          </a:p>
          <a:p>
            <a:r>
              <a:rPr lang="en-US" sz="2400" dirty="0" smtClean="0"/>
              <a:t>Analysis</a:t>
            </a:r>
          </a:p>
          <a:p>
            <a:r>
              <a:rPr lang="en-US" sz="2400" b="1" dirty="0" smtClean="0"/>
              <a:t>Reinforce learning- Provide focused feedback and any observations</a:t>
            </a:r>
          </a:p>
          <a:p>
            <a:pPr lvl="1"/>
            <a:r>
              <a:rPr lang="en-US" sz="2200" b="1" dirty="0" smtClean="0"/>
              <a:t>Can be incorporated as a part of analysis</a:t>
            </a:r>
          </a:p>
          <a:p>
            <a:r>
              <a:rPr lang="en-US" sz="2400" dirty="0" smtClean="0"/>
              <a:t>Summary and 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03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 expectations</a:t>
            </a:r>
          </a:p>
          <a:p>
            <a:r>
              <a:rPr lang="en-US" sz="2400" dirty="0" smtClean="0"/>
              <a:t>Reactions</a:t>
            </a:r>
          </a:p>
          <a:p>
            <a:r>
              <a:rPr lang="en-US" sz="2400" dirty="0" smtClean="0"/>
              <a:t>Description</a:t>
            </a:r>
          </a:p>
          <a:p>
            <a:r>
              <a:rPr lang="en-US" sz="2400" dirty="0" smtClean="0"/>
              <a:t>Analysis</a:t>
            </a:r>
          </a:p>
          <a:p>
            <a:r>
              <a:rPr lang="en-US" sz="2400" dirty="0" smtClean="0"/>
              <a:t>Reinforce learning</a:t>
            </a:r>
          </a:p>
          <a:p>
            <a:r>
              <a:rPr lang="en-US" sz="2400" b="1" dirty="0" smtClean="0"/>
              <a:t>Summary and Application- Identify at least one take home point and wrap up the case.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43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ACEP SIMBOX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Critically ill pediatric patients are relatively rare events, particularly in the community setting.</a:t>
            </a:r>
          </a:p>
          <a:p>
            <a:r>
              <a:rPr lang="en-US" sz="2400" dirty="0" smtClean="0"/>
              <a:t>How to keep up to date on skills?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" t="3437" r="1250" b="9518"/>
          <a:stretch/>
        </p:blipFill>
        <p:spPr>
          <a:xfrm>
            <a:off x="322052" y="141374"/>
            <a:ext cx="11126960" cy="65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ACEP SIMBOX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Purpose</a:t>
            </a:r>
          </a:p>
          <a:p>
            <a:pPr lvl="1"/>
            <a:r>
              <a:rPr lang="en-US" sz="2400" dirty="0" smtClean="0"/>
              <a:t>Improve readiness to triage and treat a sick neonate</a:t>
            </a:r>
          </a:p>
          <a:p>
            <a:pPr lvl="1"/>
            <a:r>
              <a:rPr lang="en-US" sz="2400" dirty="0" smtClean="0"/>
              <a:t>Readiness could be improved in multiple ways using the sim to help:</a:t>
            </a:r>
          </a:p>
          <a:p>
            <a:pPr lvl="2"/>
            <a:r>
              <a:rPr lang="en-US" sz="2400" dirty="0"/>
              <a:t>I</a:t>
            </a:r>
            <a:r>
              <a:rPr lang="en-US" sz="2400" dirty="0" smtClean="0"/>
              <a:t>dentify necessary equipment</a:t>
            </a:r>
          </a:p>
          <a:p>
            <a:pPr lvl="2"/>
            <a:r>
              <a:rPr lang="en-US" sz="2400" dirty="0"/>
              <a:t>I</a:t>
            </a:r>
            <a:r>
              <a:rPr lang="en-US" sz="2400" dirty="0" smtClean="0"/>
              <a:t>dentify need for cognitive aids for your ED</a:t>
            </a:r>
          </a:p>
          <a:p>
            <a:pPr lvl="2"/>
            <a:r>
              <a:rPr lang="en-US" sz="2400" dirty="0" smtClean="0"/>
              <a:t>Build knowledge around the presentation of a sick neonate (initial triage, differential, initial management priorities)</a:t>
            </a:r>
          </a:p>
          <a:p>
            <a:pPr lvl="2"/>
            <a:r>
              <a:rPr lang="en-US" sz="2400" dirty="0" smtClean="0"/>
              <a:t>Improve team based approach to presentation of a sick neonate</a:t>
            </a:r>
          </a:p>
          <a:p>
            <a:pPr lvl="2"/>
            <a:r>
              <a:rPr lang="en-US" sz="2400" dirty="0" smtClean="0"/>
              <a:t>Improve family centered approach to sick neonate</a:t>
            </a:r>
          </a:p>
          <a:p>
            <a:pPr lvl="2"/>
            <a:r>
              <a:rPr lang="en-US" sz="2400" dirty="0" smtClean="0"/>
              <a:t>Reinforce existing knowledge/skills</a:t>
            </a:r>
          </a:p>
          <a:p>
            <a:pPr lvl="2"/>
            <a:r>
              <a:rPr lang="en-US" sz="2400" dirty="0" smtClean="0"/>
              <a:t>Practice effective teamwork/communication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889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Simulation</a:t>
            </a:r>
          </a:p>
          <a:p>
            <a:r>
              <a:rPr lang="en-US" dirty="0"/>
              <a:t>Why use simulation in healthcare?</a:t>
            </a:r>
          </a:p>
          <a:p>
            <a:r>
              <a:rPr lang="en-US" dirty="0" smtClean="0"/>
              <a:t>Bloom’s Taxonomy</a:t>
            </a:r>
          </a:p>
          <a:p>
            <a:r>
              <a:rPr lang="en-US" dirty="0" smtClean="0"/>
              <a:t>Core principles</a:t>
            </a:r>
          </a:p>
          <a:p>
            <a:r>
              <a:rPr lang="en-US" dirty="0" smtClean="0"/>
              <a:t>Debriefing</a:t>
            </a:r>
          </a:p>
          <a:p>
            <a:r>
              <a:rPr lang="en-US" dirty="0" smtClean="0"/>
              <a:t>SIMBOX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ACEP SIMBOX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use the </a:t>
            </a:r>
            <a:r>
              <a:rPr lang="en-US" sz="2400" dirty="0" err="1" smtClean="0"/>
              <a:t>simbox</a:t>
            </a:r>
            <a:endParaRPr lang="en-US" sz="2400" dirty="0" smtClean="0"/>
          </a:p>
          <a:p>
            <a:pPr lvl="1"/>
            <a:r>
              <a:rPr lang="en-US" sz="2400" dirty="0" smtClean="0"/>
              <a:t>While you can work on all of these, pick one of the specific objectives above as the focus when you run the sim the first time.</a:t>
            </a:r>
          </a:p>
          <a:p>
            <a:pPr lvl="1"/>
            <a:r>
              <a:rPr lang="en-US" sz="2400" dirty="0" smtClean="0"/>
              <a:t>Box is designed with the expectation to run multiple times and can focus on different parts </a:t>
            </a:r>
          </a:p>
          <a:p>
            <a:pPr lvl="1"/>
            <a:r>
              <a:rPr lang="en-US" sz="2400" dirty="0" smtClean="0"/>
              <a:t>Designed to be run in as short as 20 minutes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28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30808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AHA CPR Baby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258" t="39497" r="50280" b="14381"/>
          <a:stretch/>
        </p:blipFill>
        <p:spPr>
          <a:xfrm>
            <a:off x="7616019" y="1609114"/>
            <a:ext cx="4207827" cy="336381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3301" y="1414177"/>
            <a:ext cx="5361199" cy="4020899"/>
          </a:xfrm>
        </p:spPr>
      </p:pic>
    </p:spTree>
    <p:extLst>
      <p:ext uri="{BB962C8B-B14F-4D97-AF65-F5344CB8AC3E}">
        <p14:creationId xmlns:p14="http://schemas.microsoft.com/office/powerpoint/2010/main" val="428990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SIMBOX resources guide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sz="2400" dirty="0" smtClean="0"/>
              <a:t>This card set is designed </a:t>
            </a:r>
            <a:r>
              <a:rPr lang="en-US" sz="2400" dirty="0"/>
              <a:t>to give you specific scripts to use throughout the sim.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1" r="10564" b="-2331"/>
          <a:stretch/>
        </p:blipFill>
        <p:spPr>
          <a:xfrm rot="5400000">
            <a:off x="4769514" y="152738"/>
            <a:ext cx="5334105" cy="65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SIMBOX resources guide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sz="2400" dirty="0" smtClean="0"/>
              <a:t>This card set is designed </a:t>
            </a:r>
            <a:r>
              <a:rPr lang="en-US" sz="2400" dirty="0"/>
              <a:t>to give you specific scripts to use throughout the sim.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1612" y="5497820"/>
            <a:ext cx="8352327" cy="1597738"/>
          </a:xfrm>
        </p:spPr>
        <p:txBody>
          <a:bodyPr/>
          <a:lstStyle/>
          <a:p>
            <a:r>
              <a:rPr lang="en-US" dirty="0" smtClean="0"/>
              <a:t>Pre brief scripts (page B)-These are specific scripts to help set the scene for the sim.  This covers the core principles previously discussed.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2180" r="2957" b="6332"/>
          <a:stretch/>
        </p:blipFill>
        <p:spPr>
          <a:xfrm>
            <a:off x="3991154" y="280345"/>
            <a:ext cx="7418718" cy="56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SIMBOX resources guide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sz="2400" dirty="0" smtClean="0"/>
              <a:t>This card set is designed </a:t>
            </a:r>
            <a:r>
              <a:rPr lang="en-US" sz="2400" dirty="0"/>
              <a:t>to give you specific scripts to use throughout the sim.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316" y="4917057"/>
            <a:ext cx="8327367" cy="1940944"/>
          </a:xfrm>
        </p:spPr>
        <p:txBody>
          <a:bodyPr>
            <a:normAutofit/>
          </a:bodyPr>
          <a:lstStyle/>
          <a:p>
            <a:r>
              <a:rPr lang="en-US" dirty="0"/>
              <a:t>Scenario guide (page C)-Runs the case in chronologic order what will happen at each major event point</a:t>
            </a:r>
          </a:p>
          <a:p>
            <a:pPr lvl="1"/>
            <a:r>
              <a:rPr lang="en-US" dirty="0"/>
              <a:t>Tip: If you are able to have a helper, as a first timer, it is helpful to have someone run the sim for you while you take notes on how the case is running</a:t>
            </a:r>
          </a:p>
          <a:p>
            <a:pPr lvl="1"/>
            <a:r>
              <a:rPr lang="en-US" dirty="0"/>
              <a:t>Tip: If things are not going well or you feel like you have reached an impasse in the case, you can “pause” the scenario to help team get back on track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2767" r="1447" b="7673"/>
          <a:stretch/>
        </p:blipFill>
        <p:spPr>
          <a:xfrm>
            <a:off x="4284451" y="131139"/>
            <a:ext cx="6412303" cy="48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SIMBOX resources guide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sz="2400" dirty="0" smtClean="0"/>
              <a:t>This card set is designed </a:t>
            </a:r>
            <a:r>
              <a:rPr lang="en-US" sz="2400" dirty="0"/>
              <a:t>to give you specific scripts to use throughout the sim.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317" y="5670342"/>
            <a:ext cx="8338868" cy="905861"/>
          </a:xfrm>
        </p:spPr>
        <p:txBody>
          <a:bodyPr>
            <a:normAutofit/>
          </a:bodyPr>
          <a:lstStyle/>
          <a:p>
            <a:r>
              <a:rPr lang="en-US" dirty="0" smtClean="0"/>
              <a:t>Scenario checklist (page D)- This is a guide of what to look for while the case is running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3272" b="13626"/>
          <a:stretch/>
        </p:blipFill>
        <p:spPr>
          <a:xfrm>
            <a:off x="3790954" y="433937"/>
            <a:ext cx="7828386" cy="501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SIMBOX resources guide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sz="2400" dirty="0" smtClean="0"/>
              <a:t>This card set is designed </a:t>
            </a:r>
            <a:r>
              <a:rPr lang="en-US" sz="2400" dirty="0"/>
              <a:t>to give you specific scripts to use throughout the sim.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702" y="5808453"/>
            <a:ext cx="8357238" cy="894359"/>
          </a:xfrm>
        </p:spPr>
        <p:txBody>
          <a:bodyPr>
            <a:normAutofit/>
          </a:bodyPr>
          <a:lstStyle/>
          <a:p>
            <a:r>
              <a:rPr lang="en-US" dirty="0" smtClean="0"/>
              <a:t>Debrief guide (page E-G)-This provides specific scripts and questions that you can use during debrief after sim in the format as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3690"/>
          <a:stretch/>
        </p:blipFill>
        <p:spPr>
          <a:xfrm>
            <a:off x="3942964" y="152241"/>
            <a:ext cx="7323134" cy="56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SIMBOX resources guide</a:t>
            </a:r>
            <a:br>
              <a:rPr lang="en-US" dirty="0" smtClean="0"/>
            </a:br>
            <a:r>
              <a:rPr lang="en-US" dirty="0" smtClean="0"/>
              <a:t>--</a:t>
            </a:r>
            <a:r>
              <a:rPr lang="en-US" sz="2400" dirty="0" smtClean="0"/>
              <a:t>This card set is designed </a:t>
            </a:r>
            <a:r>
              <a:rPr lang="en-US" sz="2400" dirty="0"/>
              <a:t>to give you specific scripts to use throughout the sim.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6702" y="5808453"/>
            <a:ext cx="8357238" cy="894359"/>
          </a:xfrm>
        </p:spPr>
        <p:txBody>
          <a:bodyPr>
            <a:normAutofit/>
          </a:bodyPr>
          <a:lstStyle/>
          <a:p>
            <a:r>
              <a:rPr lang="en-US" dirty="0" smtClean="0"/>
              <a:t>Debrief guide (page E-G)-This provides specific scripts and questions that you can use during debrief after sim in the format as above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 r="2516"/>
          <a:stretch/>
        </p:blipFill>
        <p:spPr>
          <a:xfrm>
            <a:off x="3703606" y="83524"/>
            <a:ext cx="7855789" cy="580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52" y="2214616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Peripheral Brain Cards</a:t>
            </a:r>
            <a:br>
              <a:rPr lang="en-US" dirty="0" smtClean="0"/>
            </a:br>
            <a:r>
              <a:rPr lang="en-US" sz="2400" dirty="0" smtClean="0"/>
              <a:t>--Additional knowledge cards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609" y="-106563"/>
            <a:ext cx="7315200" cy="51206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recognize not everyone is going to be a pediatric expert so these cards are to help supplement your knowledge around identifying and caring for a sick neonate</a:t>
            </a:r>
          </a:p>
          <a:p>
            <a:r>
              <a:rPr lang="en-US" sz="2400" dirty="0" smtClean="0"/>
              <a:t>They organized into sections:</a:t>
            </a:r>
          </a:p>
          <a:p>
            <a:pPr lvl="1"/>
            <a:r>
              <a:rPr lang="en-US" sz="2400" dirty="0" smtClean="0"/>
              <a:t>Goals</a:t>
            </a:r>
          </a:p>
          <a:p>
            <a:pPr lvl="1"/>
            <a:r>
              <a:rPr lang="en-US" sz="2400" dirty="0" smtClean="0"/>
              <a:t>Attitudes</a:t>
            </a:r>
          </a:p>
          <a:p>
            <a:pPr lvl="1"/>
            <a:r>
              <a:rPr lang="en-US" sz="2400" dirty="0" smtClean="0"/>
              <a:t>Skills</a:t>
            </a:r>
          </a:p>
          <a:p>
            <a:pPr lvl="1"/>
            <a:r>
              <a:rPr lang="en-US" sz="2400" dirty="0" smtClean="0"/>
              <a:t>Knowledge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t="4553"/>
          <a:stretch/>
        </p:blipFill>
        <p:spPr>
          <a:xfrm rot="5400000">
            <a:off x="7390759" y="2414123"/>
            <a:ext cx="4554221" cy="36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4238445"/>
            <a:ext cx="2947482" cy="14865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818" y="4106174"/>
            <a:ext cx="5204173" cy="2110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Apollo 13</a:t>
            </a:r>
            <a:endParaRPr lang="en-US" sz="4400" dirty="0"/>
          </a:p>
        </p:txBody>
      </p:sp>
      <p:pic>
        <p:nvPicPr>
          <p:cNvPr id="2050" name="Picture 2" descr="Image result for apollo 13 film simulation gary sin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572" y="87495"/>
            <a:ext cx="9029419" cy="381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pollo 13 film simulation gary sini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8" y="2457863"/>
            <a:ext cx="6047594" cy="40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66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Brain Cards</a:t>
            </a:r>
            <a:br>
              <a:rPr lang="en-US" dirty="0" smtClean="0"/>
            </a:br>
            <a:r>
              <a:rPr lang="en-US" sz="2400" dirty="0" smtClean="0"/>
              <a:t>--Additional knowledge cards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218" y="754840"/>
            <a:ext cx="8132951" cy="11659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cards provide support to the debrief cards in the resource guide.  </a:t>
            </a:r>
          </a:p>
          <a:p>
            <a:pPr lvl="1"/>
            <a:r>
              <a:rPr lang="en-US" sz="2400" dirty="0" smtClean="0"/>
              <a:t>For example: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218" y="2007078"/>
            <a:ext cx="4946929" cy="3710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4" t="15539" r="14813" b="77957"/>
          <a:stretch/>
        </p:blipFill>
        <p:spPr>
          <a:xfrm>
            <a:off x="9546566" y="2840966"/>
            <a:ext cx="2211098" cy="1069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7691" y="2541917"/>
            <a:ext cx="511834" cy="258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7815532" y="2662687"/>
            <a:ext cx="1731034" cy="7131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7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Brain Cards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1346" y="1018759"/>
            <a:ext cx="6348083" cy="4761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r="6160"/>
          <a:stretch/>
        </p:blipFill>
        <p:spPr>
          <a:xfrm rot="5400000">
            <a:off x="6605660" y="1028443"/>
            <a:ext cx="6348082" cy="47416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8732" y="747623"/>
            <a:ext cx="575094" cy="2875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8626" y="891396"/>
            <a:ext cx="664234" cy="3335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https://www.acepsim.com/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next step is to try to run one!</a:t>
            </a:r>
          </a:p>
          <a:p>
            <a:r>
              <a:rPr lang="en-US" sz="2400" dirty="0" smtClean="0"/>
              <a:t>Review the cards and the 2 videos</a:t>
            </a:r>
          </a:p>
          <a:p>
            <a:r>
              <a:rPr lang="en-US" sz="2400" dirty="0" smtClean="0"/>
              <a:t>Consider running at a low volume but high provider time (e.g. change of shift, particularly morning shift)</a:t>
            </a:r>
          </a:p>
          <a:p>
            <a:r>
              <a:rPr lang="en-US" sz="2400" dirty="0" smtClean="0"/>
              <a:t>Sign up for a time to have virtual co-facilitator</a:t>
            </a:r>
          </a:p>
          <a:p>
            <a:r>
              <a:rPr lang="en-US" sz="2400" dirty="0" smtClean="0"/>
              <a:t>You can run multiple times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66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Thank you for your time!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971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655607"/>
            <a:ext cx="7920167" cy="5676181"/>
          </a:xfrm>
        </p:spPr>
        <p:txBody>
          <a:bodyPr/>
          <a:lstStyle/>
          <a:p>
            <a:r>
              <a:rPr lang="en-US" dirty="0" smtClean="0"/>
              <a:t>War games are the use of simulation in the military and were first used in 1866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200" dirty="0"/>
              <a:t>By Photo: </a:t>
            </a:r>
            <a:r>
              <a:rPr lang="en-US" sz="1200" dirty="0" err="1"/>
              <a:t>Sgt</a:t>
            </a:r>
            <a:r>
              <a:rPr lang="en-US" sz="1200" dirty="0"/>
              <a:t> Si Longworth RLC (Phot)/MOD, OGL v1.0, https://commons.wikimedia.org/w/index.php?curid=42137627</a:t>
            </a:r>
          </a:p>
        </p:txBody>
      </p:sp>
      <p:pic>
        <p:nvPicPr>
          <p:cNvPr id="3074" name="Picture 2" descr="https://upload.wikimedia.org/wikipedia/commons/thumb/6/6b/Soldiers_from_the_Royal_Artillery_inside_the_FST_Simulation_tent%2C_which_uses_360_degree_technology_to_assist_in_training_during_Exercise_Steel_Sabre._MOD_45158564.jpg/1920px-thumbn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88" y="1582318"/>
            <a:ext cx="5960852" cy="39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6642" y="5566913"/>
            <a:ext cx="1804677" cy="1079194"/>
          </a:xfrm>
        </p:spPr>
        <p:txBody>
          <a:bodyPr/>
          <a:lstStyle/>
          <a:p>
            <a:r>
              <a:rPr lang="en-US" sz="1200" dirty="0" smtClean="0"/>
              <a:t>Spacenews.com</a:t>
            </a:r>
          </a:p>
          <a:p>
            <a:r>
              <a:rPr lang="en-US" sz="1200" dirty="0" smtClean="0"/>
              <a:t>Aerotime.aero</a:t>
            </a:r>
            <a:endParaRPr lang="en-US" dirty="0"/>
          </a:p>
        </p:txBody>
      </p:sp>
      <p:pic>
        <p:nvPicPr>
          <p:cNvPr id="1034" name="Picture 10" descr="Image result for nasa simulation under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849"/>
            <a:ext cx="6709876" cy="53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46" y="1540159"/>
            <a:ext cx="5630173" cy="375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Simulation?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98" y="1978324"/>
            <a:ext cx="7885660" cy="458925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Simulation can help improve patient safety through education and assessment</a:t>
            </a:r>
          </a:p>
          <a:p>
            <a:r>
              <a:rPr lang="en-US" sz="2600" dirty="0" smtClean="0"/>
              <a:t>Advantages of simulated environment</a:t>
            </a:r>
          </a:p>
          <a:p>
            <a:pPr lvl="1"/>
            <a:r>
              <a:rPr lang="en-US" sz="2600" dirty="0" smtClean="0"/>
              <a:t>A safe space to make mistakes and learn from them</a:t>
            </a:r>
          </a:p>
          <a:p>
            <a:pPr lvl="1"/>
            <a:r>
              <a:rPr lang="en-US" sz="2600" dirty="0" smtClean="0"/>
              <a:t>Practice rare events</a:t>
            </a:r>
          </a:p>
          <a:p>
            <a:pPr lvl="1"/>
            <a:r>
              <a:rPr lang="en-US" sz="2600" dirty="0" smtClean="0"/>
              <a:t>Allows for hands on practice for patient care and in teamwork</a:t>
            </a:r>
          </a:p>
          <a:p>
            <a:pPr lvl="1"/>
            <a:r>
              <a:rPr lang="en-US" sz="2600" dirty="0" smtClean="0"/>
              <a:t>Can be adapted to a variety of educational levels and purposes</a:t>
            </a:r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Ref: Society of Simulation in Healthcare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99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Bloom’s Taxonomy</a:t>
            </a:r>
            <a:br>
              <a:rPr lang="en-US" dirty="0" smtClean="0"/>
            </a:br>
            <a:r>
              <a:rPr lang="en-US" sz="2000" dirty="0" smtClean="0"/>
              <a:t>--</a:t>
            </a:r>
            <a:r>
              <a:rPr lang="en-US" sz="2000" dirty="0"/>
              <a:t>W</a:t>
            </a:r>
            <a:r>
              <a:rPr lang="en-US" sz="2000" dirty="0" smtClean="0"/>
              <a:t>ay </a:t>
            </a:r>
            <a:r>
              <a:rPr lang="en-US" sz="2000" dirty="0"/>
              <a:t>to think about teaching and </a:t>
            </a:r>
            <a:r>
              <a:rPr lang="en-US" sz="2000" dirty="0" smtClean="0"/>
              <a:t>learning</a:t>
            </a:r>
            <a:br>
              <a:rPr lang="en-US" sz="2000" dirty="0" smtClean="0"/>
            </a:br>
            <a:r>
              <a:rPr lang="en-US" sz="2000" dirty="0" smtClean="0"/>
              <a:t>--</a:t>
            </a:r>
            <a:r>
              <a:rPr lang="en-US" sz="2000" dirty="0"/>
              <a:t>H</a:t>
            </a:r>
            <a:r>
              <a:rPr lang="en-US" sz="2000" dirty="0" smtClean="0"/>
              <a:t>ierarchical </a:t>
            </a:r>
            <a:r>
              <a:rPr lang="en-US" sz="2000" dirty="0"/>
              <a:t>order of cognitive skills that classifies learning outcomes and objectives 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blooms taxon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22" y="557842"/>
            <a:ext cx="8074610" cy="592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and Blooms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747" y="2937841"/>
            <a:ext cx="7315200" cy="40121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 smtClean="0"/>
              <a:t>Ref: Based on https</a:t>
            </a:r>
            <a:r>
              <a:rPr lang="en-US" sz="1200" dirty="0"/>
              <a:t>://</a:t>
            </a:r>
            <a:r>
              <a:rPr lang="en-US" sz="1200" dirty="0" smtClean="0"/>
              <a:t>www.umuc.edu/ugp/ewloomtax.html 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60933"/>
              </p:ext>
            </p:extLst>
          </p:nvPr>
        </p:nvGraphicFramePr>
        <p:xfrm>
          <a:off x="3538747" y="639155"/>
          <a:ext cx="8124167" cy="5706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85"/>
                <a:gridCol w="1596247"/>
                <a:gridCol w="4689535"/>
              </a:tblGrid>
              <a:tr h="77544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Level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Example</a:t>
                      </a:r>
                      <a:endParaRPr lang="en-US" sz="2400" dirty="0"/>
                    </a:p>
                  </a:txBody>
                  <a:tcPr/>
                </a:tc>
              </a:tr>
              <a:tr h="775442">
                <a:tc>
                  <a:txBody>
                    <a:bodyPr/>
                    <a:lstStyle/>
                    <a:p>
                      <a:r>
                        <a:rPr lang="en-US" dirty="0" smtClean="0"/>
                        <a:t>Remember (Knowledge)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Memorize Facts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Recite PALS algorithm for</a:t>
                      </a:r>
                      <a:r>
                        <a:rPr lang="en-US" baseline="0" dirty="0" smtClean="0"/>
                        <a:t> shockable arrest</a:t>
                      </a:r>
                      <a:endParaRPr lang="en-US" dirty="0"/>
                    </a:p>
                  </a:txBody>
                  <a:tcPr/>
                </a:tc>
              </a:tr>
              <a:tr h="775442"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  <a:r>
                        <a:rPr lang="en-US" baseline="0" dirty="0" smtClean="0"/>
                        <a:t> (Comprehension)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Understand</a:t>
                      </a:r>
                      <a:r>
                        <a:rPr lang="en-US" baseline="0" dirty="0" smtClean="0"/>
                        <a:t> Facts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Select correct pediatric dose for</a:t>
                      </a:r>
                      <a:r>
                        <a:rPr lang="en-US" baseline="0" dirty="0" smtClean="0"/>
                        <a:t> defibrillation </a:t>
                      </a:r>
                      <a:endParaRPr lang="en-US" dirty="0"/>
                    </a:p>
                  </a:txBody>
                  <a:tcPr/>
                </a:tc>
              </a:tr>
              <a:tr h="775442">
                <a:tc>
                  <a:txBody>
                    <a:bodyPr/>
                    <a:lstStyle/>
                    <a:p>
                      <a:r>
                        <a:rPr lang="en-US" dirty="0" smtClean="0"/>
                        <a:t>Apply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Apply facts correctly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Demonstrate</a:t>
                      </a:r>
                      <a:r>
                        <a:rPr lang="en-US" baseline="0" dirty="0" smtClean="0"/>
                        <a:t> how to apply defibrillation for 5 year old child (Sim)</a:t>
                      </a:r>
                      <a:endParaRPr lang="en-US" dirty="0"/>
                    </a:p>
                  </a:txBody>
                  <a:tcPr/>
                </a:tc>
              </a:tr>
              <a:tr h="775442">
                <a:tc>
                  <a:txBody>
                    <a:bodyPr/>
                    <a:lstStyle/>
                    <a:p>
                      <a:r>
                        <a:rPr lang="en-US" dirty="0" smtClean="0"/>
                        <a:t>Analyze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</a:t>
                      </a:r>
                      <a:r>
                        <a:rPr lang="en-US" baseline="0" dirty="0" smtClean="0"/>
                        <a:t>k down information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Identifying different arrhythmias and applying the correct algorithm</a:t>
                      </a:r>
                      <a:r>
                        <a:rPr lang="en-US" baseline="0" dirty="0" smtClean="0"/>
                        <a:t> to a pediatric patient (Sim)</a:t>
                      </a:r>
                      <a:endParaRPr lang="en-US" dirty="0"/>
                    </a:p>
                  </a:txBody>
                  <a:tcPr/>
                </a:tc>
              </a:tr>
              <a:tr h="775442">
                <a:tc>
                  <a:txBody>
                    <a:bodyPr/>
                    <a:lstStyle/>
                    <a:p>
                      <a:r>
                        <a:rPr lang="en-US" dirty="0" smtClean="0"/>
                        <a:t>Evaluate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Calculate</a:t>
                      </a:r>
                      <a:r>
                        <a:rPr lang="en-US" baseline="0" dirty="0" smtClean="0"/>
                        <a:t> the value of info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 a pediatric</a:t>
                      </a:r>
                      <a:r>
                        <a:rPr lang="en-US" baseline="0" dirty="0" smtClean="0"/>
                        <a:t> cardiac arrest that does not respond to initial interventions (Sim)</a:t>
                      </a:r>
                      <a:endParaRPr lang="en-US" dirty="0"/>
                    </a:p>
                  </a:txBody>
                  <a:tcPr/>
                </a:tc>
              </a:tr>
              <a:tr h="775442">
                <a:tc>
                  <a:txBody>
                    <a:bodyPr/>
                    <a:lstStyle/>
                    <a:p>
                      <a:r>
                        <a:rPr lang="en-US" dirty="0" smtClean="0"/>
                        <a:t>Create </a:t>
                      </a:r>
                    </a:p>
                    <a:p>
                      <a:r>
                        <a:rPr lang="en-US" dirty="0" smtClean="0"/>
                        <a:t>(Synthesis)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Combine parts into a</a:t>
                      </a:r>
                      <a:r>
                        <a:rPr lang="en-US" baseline="0" dirty="0" smtClean="0"/>
                        <a:t> new whole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 a</a:t>
                      </a:r>
                      <a:r>
                        <a:rPr lang="en-US" baseline="0" dirty="0" smtClean="0"/>
                        <a:t>n interdisciplinary team during a </a:t>
                      </a:r>
                      <a:r>
                        <a:rPr lang="en-US" dirty="0" smtClean="0"/>
                        <a:t>pediatric cardiac arrest (Sim)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Basic Assumption: All participants are intelligent, well trained, well intentioned and want to learn to continue to improve (Center for Medical Simulation)</a:t>
            </a:r>
          </a:p>
          <a:p>
            <a:r>
              <a:rPr lang="en-US" sz="2400" dirty="0" smtClean="0"/>
              <a:t>Try to suspend disbelief</a:t>
            </a:r>
          </a:p>
          <a:p>
            <a:pPr lvl="1"/>
            <a:r>
              <a:rPr lang="en-US" sz="2400" dirty="0" smtClean="0"/>
              <a:t>Pediatric Readiness</a:t>
            </a:r>
          </a:p>
          <a:p>
            <a:r>
              <a:rPr lang="en-US" sz="2400" dirty="0" smtClean="0"/>
              <a:t>Confidentiality</a:t>
            </a:r>
          </a:p>
          <a:p>
            <a:pPr lvl="1"/>
            <a:r>
              <a:rPr lang="en-US" sz="2400" dirty="0" smtClean="0"/>
              <a:t>Non-evaluative</a:t>
            </a:r>
          </a:p>
          <a:p>
            <a:r>
              <a:rPr lang="en-US" sz="2400" dirty="0" smtClean="0"/>
              <a:t>Support and help each other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1605</TotalTime>
  <Words>1172</Words>
  <Application>Microsoft Office PowerPoint</Application>
  <PresentationFormat>Widescreen</PresentationFormat>
  <Paragraphs>209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Corbel</vt:lpstr>
      <vt:lpstr>Wingdings 2</vt:lpstr>
      <vt:lpstr>Frame</vt:lpstr>
      <vt:lpstr>Introduction to Simulation and the SIMBOX</vt:lpstr>
      <vt:lpstr>Objectives</vt:lpstr>
      <vt:lpstr>PowerPoint Presentation</vt:lpstr>
      <vt:lpstr>Simulation</vt:lpstr>
      <vt:lpstr>PowerPoint Presentation</vt:lpstr>
      <vt:lpstr>Why Simulation?</vt:lpstr>
      <vt:lpstr>Bloom’s Taxonomy --Way to think about teaching and learning --Hierarchical order of cognitive skills that classifies learning outcomes and objectives  </vt:lpstr>
      <vt:lpstr>Simulation and Blooms Taxonomy</vt:lpstr>
      <vt:lpstr>Core Principles</vt:lpstr>
      <vt:lpstr>Debriefing</vt:lpstr>
      <vt:lpstr>Debriefing</vt:lpstr>
      <vt:lpstr>Debriefing</vt:lpstr>
      <vt:lpstr>Debriefing</vt:lpstr>
      <vt:lpstr>Debriefing</vt:lpstr>
      <vt:lpstr>Debriefing</vt:lpstr>
      <vt:lpstr>Debriefing</vt:lpstr>
      <vt:lpstr>Debriefing</vt:lpstr>
      <vt:lpstr>ACEP SIMBOX</vt:lpstr>
      <vt:lpstr>ACEP SIMBOX</vt:lpstr>
      <vt:lpstr>ACEP SIMBOX</vt:lpstr>
      <vt:lpstr>Components</vt:lpstr>
      <vt:lpstr>AHA CPR Baby</vt:lpstr>
      <vt:lpstr>SIMBOX resources guide --This card set is designed to give you specific scripts to use throughout the sim.</vt:lpstr>
      <vt:lpstr>SIMBOX resources guide --This card set is designed to give you specific scripts to use throughout the sim.</vt:lpstr>
      <vt:lpstr>SIMBOX resources guide --This card set is designed to give you specific scripts to use throughout the sim.</vt:lpstr>
      <vt:lpstr>SIMBOX resources guide --This card set is designed to give you specific scripts to use throughout the sim.</vt:lpstr>
      <vt:lpstr>SIMBOX resources guide --This card set is designed to give you specific scripts to use throughout the sim.</vt:lpstr>
      <vt:lpstr>SIMBOX resources guide --This card set is designed to give you specific scripts to use throughout the sim.</vt:lpstr>
      <vt:lpstr>Peripheral Brain Cards --Additional knowledge cards         </vt:lpstr>
      <vt:lpstr>Peripheral Brain Cards --Additional knowledge cards</vt:lpstr>
      <vt:lpstr>Peripheral Brain Cards</vt:lpstr>
      <vt:lpstr>Videos</vt:lpstr>
      <vt:lpstr>Next steps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Simulation</dc:title>
  <dc:creator>Joyce Li</dc:creator>
  <cp:lastModifiedBy>Joyce Li</cp:lastModifiedBy>
  <cp:revision>30</cp:revision>
  <dcterms:created xsi:type="dcterms:W3CDTF">2019-10-09T22:14:01Z</dcterms:created>
  <dcterms:modified xsi:type="dcterms:W3CDTF">2019-10-15T16:57:33Z</dcterms:modified>
</cp:coreProperties>
</file>