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3"/>
  </p:notesMasterIdLst>
  <p:sldIdLst>
    <p:sldId id="256" r:id="rId2"/>
    <p:sldId id="258" r:id="rId3"/>
    <p:sldId id="259" r:id="rId4"/>
    <p:sldId id="260" r:id="rId5"/>
    <p:sldId id="261" r:id="rId6"/>
    <p:sldId id="263" r:id="rId7"/>
    <p:sldId id="275" r:id="rId8"/>
    <p:sldId id="264" r:id="rId9"/>
    <p:sldId id="265" r:id="rId10"/>
    <p:sldId id="266" r:id="rId11"/>
    <p:sldId id="267" r:id="rId12"/>
    <p:sldId id="268" r:id="rId13"/>
    <p:sldId id="269" r:id="rId14"/>
    <p:sldId id="270" r:id="rId15"/>
    <p:sldId id="271" r:id="rId16"/>
    <p:sldId id="272" r:id="rId17"/>
    <p:sldId id="276" r:id="rId18"/>
    <p:sldId id="277" r:id="rId19"/>
    <p:sldId id="279" r:id="rId20"/>
    <p:sldId id="282" r:id="rId21"/>
    <p:sldId id="281" r:id="rId22"/>
  </p:sldIdLst>
  <p:sldSz cx="9144000" cy="5143500" type="screen16x9"/>
  <p:notesSz cx="6858000" cy="9144000"/>
  <p:embeddedFontLst>
    <p:embeddedFont>
      <p:font typeface="Arial Rounded MT Bold" panose="020F0704030504030204" pitchFamily="34" charset="77"/>
      <p:bold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3"/>
    <p:restoredTop sz="88841"/>
  </p:normalViewPr>
  <p:slideViewPr>
    <p:cSldViewPr snapToGrid="0">
      <p:cViewPr varScale="1">
        <p:scale>
          <a:sx n="133" d="100"/>
          <a:sy n="133" d="100"/>
        </p:scale>
        <p:origin x="78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5CE7-3F4F-B986-ECACB95BCF5C}"/>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5CE7-3F4F-B986-ECACB95BCF5C}"/>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5CE7-3F4F-B986-ECACB95BCF5C}"/>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5CE7-3F4F-B986-ECACB95BCF5C}"/>
              </c:ext>
            </c:extLst>
          </c:dPt>
          <c:cat>
            <c:strRef>
              <c:f>Sheet1!$A$2:$A$5</c:f>
              <c:strCache>
                <c:ptCount val="2"/>
                <c:pt idx="0">
                  <c:v>Completed</c:v>
                </c:pt>
                <c:pt idx="1">
                  <c:v>Not completed</c:v>
                </c:pt>
              </c:strCache>
            </c:strRef>
          </c:cat>
          <c:val>
            <c:numRef>
              <c:f>Sheet1!$B$2:$B$5</c:f>
              <c:numCache>
                <c:formatCode>General</c:formatCode>
                <c:ptCount val="4"/>
                <c:pt idx="0">
                  <c:v>67</c:v>
                </c:pt>
                <c:pt idx="1">
                  <c:v>300</c:v>
                </c:pt>
              </c:numCache>
            </c:numRef>
          </c:val>
          <c:extLst>
            <c:ext xmlns:c16="http://schemas.microsoft.com/office/drawing/2014/chart" uri="{C3380CC4-5D6E-409C-BE32-E72D297353CC}">
              <c16:uniqueId val="{00000000-C571-FF4A-96A3-088F47F760E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B8D0-8842-B211-E4955357A772}"/>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B8D0-8842-B211-E4955357A772}"/>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B8D0-8842-B211-E4955357A772}"/>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B8D0-8842-B211-E4955357A772}"/>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B8D0-8842-B211-E4955357A772}"/>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B-B8D0-8842-B211-E4955357A772}"/>
              </c:ext>
            </c:extLst>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D-B8D0-8842-B211-E4955357A772}"/>
              </c:ext>
            </c:extLst>
          </c:dPt>
          <c:cat>
            <c:strRef>
              <c:f>Sheet1!$A$2:$A$8</c:f>
              <c:strCache>
                <c:ptCount val="7"/>
                <c:pt idx="0">
                  <c:v>Internal Medicine</c:v>
                </c:pt>
                <c:pt idx="1">
                  <c:v>Pediatrics</c:v>
                </c:pt>
                <c:pt idx="2">
                  <c:v>Med Peds</c:v>
                </c:pt>
                <c:pt idx="3">
                  <c:v>Surgery </c:v>
                </c:pt>
                <c:pt idx="4">
                  <c:v>Neurology </c:v>
                </c:pt>
                <c:pt idx="5">
                  <c:v>Family Medicine</c:v>
                </c:pt>
                <c:pt idx="6">
                  <c:v>Other </c:v>
                </c:pt>
              </c:strCache>
            </c:strRef>
          </c:cat>
          <c:val>
            <c:numRef>
              <c:f>Sheet1!$B$2:$B$8</c:f>
              <c:numCache>
                <c:formatCode>General</c:formatCode>
                <c:ptCount val="7"/>
                <c:pt idx="0">
                  <c:v>15</c:v>
                </c:pt>
                <c:pt idx="1">
                  <c:v>15</c:v>
                </c:pt>
                <c:pt idx="2">
                  <c:v>2</c:v>
                </c:pt>
                <c:pt idx="3">
                  <c:v>6</c:v>
                </c:pt>
                <c:pt idx="4">
                  <c:v>1</c:v>
                </c:pt>
                <c:pt idx="5">
                  <c:v>1</c:v>
                </c:pt>
                <c:pt idx="6">
                  <c:v>27</c:v>
                </c:pt>
              </c:numCache>
            </c:numRef>
          </c:val>
          <c:extLst>
            <c:ext xmlns:c16="http://schemas.microsoft.com/office/drawing/2014/chart" uri="{C3380CC4-5D6E-409C-BE32-E72D297353CC}">
              <c16:uniqueId val="{00000000-613E-D74A-9F50-261E0567CD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Sheet1!$A$2:$A$5</c:f>
              <c:strCache>
                <c:ptCount val="2"/>
                <c:pt idx="0">
                  <c:v>Beneficial for learning</c:v>
                </c:pt>
                <c:pt idx="1">
                  <c:v>Increased my confidence</c:v>
                </c:pt>
              </c:strCache>
            </c:strRef>
          </c:cat>
          <c:val>
            <c:numRef>
              <c:f>Sheet1!$B$2:$B$5</c:f>
              <c:numCache>
                <c:formatCode>General</c:formatCode>
                <c:ptCount val="4"/>
                <c:pt idx="0">
                  <c:v>46</c:v>
                </c:pt>
                <c:pt idx="1">
                  <c:v>37</c:v>
                </c:pt>
              </c:numCache>
            </c:numRef>
          </c:val>
          <c:extLst>
            <c:ext xmlns:c16="http://schemas.microsoft.com/office/drawing/2014/chart" uri="{C3380CC4-5D6E-409C-BE32-E72D297353CC}">
              <c16:uniqueId val="{00000000-AAE8-EF40-A8F8-91A433C64E43}"/>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Sheet1!$A$2:$A$5</c:f>
              <c:strCache>
                <c:ptCount val="2"/>
                <c:pt idx="0">
                  <c:v>Beneficial for learning</c:v>
                </c:pt>
                <c:pt idx="1">
                  <c:v>Increased my confidence</c:v>
                </c:pt>
              </c:strCache>
            </c:strRef>
          </c:cat>
          <c:val>
            <c:numRef>
              <c:f>Sheet1!$C$2:$C$5</c:f>
              <c:numCache>
                <c:formatCode>General</c:formatCode>
                <c:ptCount val="4"/>
                <c:pt idx="0">
                  <c:v>21</c:v>
                </c:pt>
                <c:pt idx="1">
                  <c:v>28</c:v>
                </c:pt>
              </c:numCache>
            </c:numRef>
          </c:val>
          <c:extLst>
            <c:ext xmlns:c16="http://schemas.microsoft.com/office/drawing/2014/chart" uri="{C3380CC4-5D6E-409C-BE32-E72D297353CC}">
              <c16:uniqueId val="{00000001-AAE8-EF40-A8F8-91A433C64E43}"/>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Sheet1!$A$2:$A$5</c:f>
              <c:strCache>
                <c:ptCount val="2"/>
                <c:pt idx="0">
                  <c:v>Beneficial for learning</c:v>
                </c:pt>
                <c:pt idx="1">
                  <c:v>Increased my confidence</c:v>
                </c:pt>
              </c:strCache>
            </c:strRef>
          </c:cat>
          <c:val>
            <c:numRef>
              <c:f>Sheet1!$D$2:$D$5</c:f>
              <c:numCache>
                <c:formatCode>General</c:formatCode>
                <c:ptCount val="4"/>
                <c:pt idx="0">
                  <c:v>0</c:v>
                </c:pt>
                <c:pt idx="1">
                  <c:v>2</c:v>
                </c:pt>
              </c:numCache>
            </c:numRef>
          </c:val>
          <c:extLst>
            <c:ext xmlns:c16="http://schemas.microsoft.com/office/drawing/2014/chart" uri="{C3380CC4-5D6E-409C-BE32-E72D297353CC}">
              <c16:uniqueId val="{00000002-AAE8-EF40-A8F8-91A433C64E43}"/>
            </c:ext>
          </c:extLst>
        </c:ser>
        <c:dLbls>
          <c:showLegendKey val="0"/>
          <c:showVal val="0"/>
          <c:showCatName val="0"/>
          <c:showSerName val="0"/>
          <c:showPercent val="0"/>
          <c:showBubbleSize val="0"/>
        </c:dLbls>
        <c:gapWidth val="100"/>
        <c:axId val="844770704"/>
        <c:axId val="930377328"/>
      </c:barChart>
      <c:catAx>
        <c:axId val="844770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30377328"/>
        <c:crosses val="autoZero"/>
        <c:auto val="1"/>
        <c:lblAlgn val="ctr"/>
        <c:lblOffset val="100"/>
        <c:noMultiLvlLbl val="0"/>
      </c:catAx>
      <c:valAx>
        <c:axId val="9303773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84477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Sheet1!$A$2:$A$6</c:f>
              <c:strCache>
                <c:ptCount val="5"/>
                <c:pt idx="0">
                  <c:v>Constructive evaluation of the sim</c:v>
                </c:pt>
                <c:pt idx="1">
                  <c:v>Opportunity for self reflection</c:v>
                </c:pt>
                <c:pt idx="2">
                  <c:v>Helped improve clinical judgement</c:v>
                </c:pt>
                <c:pt idx="3">
                  <c:v>Allowed to verbalize feelings</c:v>
                </c:pt>
                <c:pt idx="4">
                  <c:v>Contributed to learning</c:v>
                </c:pt>
              </c:strCache>
            </c:strRef>
          </c:cat>
          <c:val>
            <c:numRef>
              <c:f>Sheet1!$B$2:$B$6</c:f>
              <c:numCache>
                <c:formatCode>General</c:formatCode>
                <c:ptCount val="5"/>
                <c:pt idx="0">
                  <c:v>58</c:v>
                </c:pt>
                <c:pt idx="1">
                  <c:v>56</c:v>
                </c:pt>
                <c:pt idx="2">
                  <c:v>52</c:v>
                </c:pt>
                <c:pt idx="3">
                  <c:v>54</c:v>
                </c:pt>
                <c:pt idx="4">
                  <c:v>57</c:v>
                </c:pt>
              </c:numCache>
            </c:numRef>
          </c:val>
          <c:extLst>
            <c:ext xmlns:c16="http://schemas.microsoft.com/office/drawing/2014/chart" uri="{C3380CC4-5D6E-409C-BE32-E72D297353CC}">
              <c16:uniqueId val="{00000000-1ED3-6241-A9F2-0885F8115CD5}"/>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Sheet1!$A$2:$A$6</c:f>
              <c:strCache>
                <c:ptCount val="5"/>
                <c:pt idx="0">
                  <c:v>Constructive evaluation of the sim</c:v>
                </c:pt>
                <c:pt idx="1">
                  <c:v>Opportunity for self reflection</c:v>
                </c:pt>
                <c:pt idx="2">
                  <c:v>Helped improve clinical judgement</c:v>
                </c:pt>
                <c:pt idx="3">
                  <c:v>Allowed to verbalize feelings</c:v>
                </c:pt>
                <c:pt idx="4">
                  <c:v>Contributed to learning</c:v>
                </c:pt>
              </c:strCache>
            </c:strRef>
          </c:cat>
          <c:val>
            <c:numRef>
              <c:f>Sheet1!$C$2:$C$6</c:f>
              <c:numCache>
                <c:formatCode>General</c:formatCode>
                <c:ptCount val="5"/>
                <c:pt idx="0">
                  <c:v>9</c:v>
                </c:pt>
                <c:pt idx="1">
                  <c:v>10</c:v>
                </c:pt>
                <c:pt idx="2">
                  <c:v>14</c:v>
                </c:pt>
                <c:pt idx="3">
                  <c:v>12</c:v>
                </c:pt>
                <c:pt idx="4">
                  <c:v>10</c:v>
                </c:pt>
              </c:numCache>
            </c:numRef>
          </c:val>
          <c:extLst>
            <c:ext xmlns:c16="http://schemas.microsoft.com/office/drawing/2014/chart" uri="{C3380CC4-5D6E-409C-BE32-E72D297353CC}">
              <c16:uniqueId val="{00000001-1ED3-6241-A9F2-0885F8115CD5}"/>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Sheet1!$A$2:$A$6</c:f>
              <c:strCache>
                <c:ptCount val="5"/>
                <c:pt idx="0">
                  <c:v>Constructive evaluation of the sim</c:v>
                </c:pt>
                <c:pt idx="1">
                  <c:v>Opportunity for self reflection</c:v>
                </c:pt>
                <c:pt idx="2">
                  <c:v>Helped improve clinical judgement</c:v>
                </c:pt>
                <c:pt idx="3">
                  <c:v>Allowed to verbalize feelings</c:v>
                </c:pt>
                <c:pt idx="4">
                  <c:v>Contributed to learning</c:v>
                </c:pt>
              </c:strCache>
            </c:strRef>
          </c:cat>
          <c:val>
            <c:numRef>
              <c:f>Sheet1!$D$2:$D$6</c:f>
              <c:numCache>
                <c:formatCode>General</c:formatCode>
                <c:ptCount val="5"/>
                <c:pt idx="0">
                  <c:v>0</c:v>
                </c:pt>
                <c:pt idx="1">
                  <c:v>1</c:v>
                </c:pt>
                <c:pt idx="2">
                  <c:v>1</c:v>
                </c:pt>
                <c:pt idx="3">
                  <c:v>1</c:v>
                </c:pt>
                <c:pt idx="4">
                  <c:v>0</c:v>
                </c:pt>
              </c:numCache>
            </c:numRef>
          </c:val>
          <c:extLst>
            <c:ext xmlns:c16="http://schemas.microsoft.com/office/drawing/2014/chart" uri="{C3380CC4-5D6E-409C-BE32-E72D297353CC}">
              <c16:uniqueId val="{00000002-1ED3-6241-A9F2-0885F8115CD5}"/>
            </c:ext>
          </c:extLst>
        </c:ser>
        <c:dLbls>
          <c:showLegendKey val="0"/>
          <c:showVal val="0"/>
          <c:showCatName val="0"/>
          <c:showSerName val="0"/>
          <c:showPercent val="0"/>
          <c:showBubbleSize val="0"/>
        </c:dLbls>
        <c:gapWidth val="100"/>
        <c:axId val="951561152"/>
        <c:axId val="951562784"/>
      </c:barChart>
      <c:catAx>
        <c:axId val="951561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51562784"/>
        <c:crosses val="autoZero"/>
        <c:auto val="1"/>
        <c:lblAlgn val="ctr"/>
        <c:lblOffset val="100"/>
        <c:noMultiLvlLbl val="0"/>
      </c:catAx>
      <c:valAx>
        <c:axId val="951562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5156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Sheet1!$A$2:$A$12</c:f>
              <c:strCache>
                <c:ptCount val="11"/>
                <c:pt idx="0">
                  <c:v>More confidence using evidence-based practice</c:v>
                </c:pt>
                <c:pt idx="1">
                  <c:v>More confident in patient safety interventions</c:v>
                </c:pt>
                <c:pt idx="2">
                  <c:v>More confident in reporting information to team</c:v>
                </c:pt>
                <c:pt idx="3">
                  <c:v>More confident to teaching families</c:v>
                </c:pt>
                <c:pt idx="4">
                  <c:v>More confident in family communication</c:v>
                </c:pt>
                <c:pt idx="5">
                  <c:v>More confident in prioritizing interventions</c:v>
                </c:pt>
                <c:pt idx="6">
                  <c:v>Had opportunity to practice clinical decision making</c:v>
                </c:pt>
                <c:pt idx="7">
                  <c:v>Better understanding of medications</c:v>
                </c:pt>
                <c:pt idx="8">
                  <c:v>Felt empowered to make clinical decisions</c:v>
                </c:pt>
                <c:pt idx="9">
                  <c:v>Better understanding of pathophysiology</c:v>
                </c:pt>
                <c:pt idx="10">
                  <c:v>Better prepared to respond to patient's changing condition</c:v>
                </c:pt>
              </c:strCache>
            </c:strRef>
          </c:cat>
          <c:val>
            <c:numRef>
              <c:f>Sheet1!$B$2:$B$12</c:f>
              <c:numCache>
                <c:formatCode>General</c:formatCode>
                <c:ptCount val="11"/>
                <c:pt idx="0">
                  <c:v>31</c:v>
                </c:pt>
                <c:pt idx="1">
                  <c:v>28</c:v>
                </c:pt>
                <c:pt idx="2">
                  <c:v>35</c:v>
                </c:pt>
                <c:pt idx="3">
                  <c:v>18</c:v>
                </c:pt>
                <c:pt idx="4">
                  <c:v>23</c:v>
                </c:pt>
                <c:pt idx="5">
                  <c:v>38</c:v>
                </c:pt>
                <c:pt idx="6">
                  <c:v>40</c:v>
                </c:pt>
                <c:pt idx="7">
                  <c:v>42</c:v>
                </c:pt>
                <c:pt idx="8">
                  <c:v>30</c:v>
                </c:pt>
                <c:pt idx="9">
                  <c:v>20</c:v>
                </c:pt>
                <c:pt idx="10">
                  <c:v>43</c:v>
                </c:pt>
              </c:numCache>
            </c:numRef>
          </c:val>
          <c:extLst>
            <c:ext xmlns:c16="http://schemas.microsoft.com/office/drawing/2014/chart" uri="{C3380CC4-5D6E-409C-BE32-E72D297353CC}">
              <c16:uniqueId val="{00000000-00D1-8A42-AD5D-CED6460C19C9}"/>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Sheet1!$A$2:$A$12</c:f>
              <c:strCache>
                <c:ptCount val="11"/>
                <c:pt idx="0">
                  <c:v>More confidence using evidence-based practice</c:v>
                </c:pt>
                <c:pt idx="1">
                  <c:v>More confident in patient safety interventions</c:v>
                </c:pt>
                <c:pt idx="2">
                  <c:v>More confident in reporting information to team</c:v>
                </c:pt>
                <c:pt idx="3">
                  <c:v>More confident to teaching families</c:v>
                </c:pt>
                <c:pt idx="4">
                  <c:v>More confident in family communication</c:v>
                </c:pt>
                <c:pt idx="5">
                  <c:v>More confident in prioritizing interventions</c:v>
                </c:pt>
                <c:pt idx="6">
                  <c:v>Had opportunity to practice clinical decision making</c:v>
                </c:pt>
                <c:pt idx="7">
                  <c:v>Better understanding of medications</c:v>
                </c:pt>
                <c:pt idx="8">
                  <c:v>Felt empowered to make clinical decisions</c:v>
                </c:pt>
                <c:pt idx="9">
                  <c:v>Better understanding of pathophysiology</c:v>
                </c:pt>
                <c:pt idx="10">
                  <c:v>Better prepared to respond to patient's changing condition</c:v>
                </c:pt>
              </c:strCache>
            </c:strRef>
          </c:cat>
          <c:val>
            <c:numRef>
              <c:f>Sheet1!$C$2:$C$12</c:f>
              <c:numCache>
                <c:formatCode>General</c:formatCode>
                <c:ptCount val="11"/>
                <c:pt idx="0">
                  <c:v>33</c:v>
                </c:pt>
                <c:pt idx="1">
                  <c:v>36</c:v>
                </c:pt>
                <c:pt idx="2">
                  <c:v>28</c:v>
                </c:pt>
                <c:pt idx="3">
                  <c:v>36</c:v>
                </c:pt>
                <c:pt idx="4">
                  <c:v>35</c:v>
                </c:pt>
                <c:pt idx="5">
                  <c:v>27</c:v>
                </c:pt>
                <c:pt idx="6">
                  <c:v>23</c:v>
                </c:pt>
                <c:pt idx="7">
                  <c:v>25</c:v>
                </c:pt>
                <c:pt idx="8">
                  <c:v>35</c:v>
                </c:pt>
                <c:pt idx="9">
                  <c:v>35</c:v>
                </c:pt>
                <c:pt idx="10">
                  <c:v>22</c:v>
                </c:pt>
              </c:numCache>
            </c:numRef>
          </c:val>
          <c:extLst>
            <c:ext xmlns:c16="http://schemas.microsoft.com/office/drawing/2014/chart" uri="{C3380CC4-5D6E-409C-BE32-E72D297353CC}">
              <c16:uniqueId val="{00000001-00D1-8A42-AD5D-CED6460C19C9}"/>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Sheet1!$A$2:$A$12</c:f>
              <c:strCache>
                <c:ptCount val="11"/>
                <c:pt idx="0">
                  <c:v>More confidence using evidence-based practice</c:v>
                </c:pt>
                <c:pt idx="1">
                  <c:v>More confident in patient safety interventions</c:v>
                </c:pt>
                <c:pt idx="2">
                  <c:v>More confident in reporting information to team</c:v>
                </c:pt>
                <c:pt idx="3">
                  <c:v>More confident to teaching families</c:v>
                </c:pt>
                <c:pt idx="4">
                  <c:v>More confident in family communication</c:v>
                </c:pt>
                <c:pt idx="5">
                  <c:v>More confident in prioritizing interventions</c:v>
                </c:pt>
                <c:pt idx="6">
                  <c:v>Had opportunity to practice clinical decision making</c:v>
                </c:pt>
                <c:pt idx="7">
                  <c:v>Better understanding of medications</c:v>
                </c:pt>
                <c:pt idx="8">
                  <c:v>Felt empowered to make clinical decisions</c:v>
                </c:pt>
                <c:pt idx="9">
                  <c:v>Better understanding of pathophysiology</c:v>
                </c:pt>
                <c:pt idx="10">
                  <c:v>Better prepared to respond to patient's changing condition</c:v>
                </c:pt>
              </c:strCache>
            </c:strRef>
          </c:cat>
          <c:val>
            <c:numRef>
              <c:f>Sheet1!$D$2:$D$12</c:f>
              <c:numCache>
                <c:formatCode>General</c:formatCode>
                <c:ptCount val="11"/>
                <c:pt idx="0">
                  <c:v>3</c:v>
                </c:pt>
                <c:pt idx="1">
                  <c:v>3</c:v>
                </c:pt>
                <c:pt idx="2">
                  <c:v>4</c:v>
                </c:pt>
                <c:pt idx="3">
                  <c:v>13</c:v>
                </c:pt>
                <c:pt idx="4">
                  <c:v>9</c:v>
                </c:pt>
                <c:pt idx="5">
                  <c:v>2</c:v>
                </c:pt>
                <c:pt idx="6">
                  <c:v>4</c:v>
                </c:pt>
                <c:pt idx="7">
                  <c:v>0</c:v>
                </c:pt>
                <c:pt idx="8">
                  <c:v>2</c:v>
                </c:pt>
                <c:pt idx="9">
                  <c:v>12</c:v>
                </c:pt>
                <c:pt idx="10">
                  <c:v>2</c:v>
                </c:pt>
              </c:numCache>
            </c:numRef>
          </c:val>
          <c:extLst>
            <c:ext xmlns:c16="http://schemas.microsoft.com/office/drawing/2014/chart" uri="{C3380CC4-5D6E-409C-BE32-E72D297353CC}">
              <c16:uniqueId val="{00000002-00D1-8A42-AD5D-CED6460C19C9}"/>
            </c:ext>
          </c:extLst>
        </c:ser>
        <c:dLbls>
          <c:showLegendKey val="0"/>
          <c:showVal val="0"/>
          <c:showCatName val="0"/>
          <c:showSerName val="0"/>
          <c:showPercent val="0"/>
          <c:showBubbleSize val="0"/>
        </c:dLbls>
        <c:gapWidth val="100"/>
        <c:axId val="959912080"/>
        <c:axId val="957147248"/>
      </c:barChart>
      <c:catAx>
        <c:axId val="959912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57147248"/>
        <c:crosses val="autoZero"/>
        <c:auto val="1"/>
        <c:lblAlgn val="ctr"/>
        <c:lblOffset val="100"/>
        <c:noMultiLvlLbl val="0"/>
      </c:catAx>
      <c:valAx>
        <c:axId val="957147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5991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Sheet1!$A$2:$A$5</c:f>
              <c:strCache>
                <c:ptCount val="4"/>
                <c:pt idx="0">
                  <c:v>Acute care comfort</c:v>
                </c:pt>
                <c:pt idx="1">
                  <c:v>Teamwork / communication</c:v>
                </c:pt>
                <c:pt idx="2">
                  <c:v>Psychomotor skills</c:v>
                </c:pt>
                <c:pt idx="3">
                  <c:v>Acute care skills</c:v>
                </c:pt>
              </c:strCache>
            </c:strRef>
          </c:cat>
          <c:val>
            <c:numRef>
              <c:f>Sheet1!$B$2:$B$5</c:f>
              <c:numCache>
                <c:formatCode>General</c:formatCode>
                <c:ptCount val="4"/>
                <c:pt idx="0">
                  <c:v>30</c:v>
                </c:pt>
                <c:pt idx="1">
                  <c:v>37</c:v>
                </c:pt>
                <c:pt idx="2">
                  <c:v>11</c:v>
                </c:pt>
                <c:pt idx="3">
                  <c:v>49</c:v>
                </c:pt>
              </c:numCache>
            </c:numRef>
          </c:val>
          <c:extLst>
            <c:ext xmlns:c16="http://schemas.microsoft.com/office/drawing/2014/chart" uri="{C3380CC4-5D6E-409C-BE32-E72D297353CC}">
              <c16:uniqueId val="{00000000-7921-2942-BB93-92504AAB003C}"/>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Sheet1!$A$2:$A$5</c:f>
              <c:strCache>
                <c:ptCount val="4"/>
                <c:pt idx="0">
                  <c:v>Acute care comfort</c:v>
                </c:pt>
                <c:pt idx="1">
                  <c:v>Teamwork / communication</c:v>
                </c:pt>
                <c:pt idx="2">
                  <c:v>Psychomotor skills</c:v>
                </c:pt>
                <c:pt idx="3">
                  <c:v>Acute care skills</c:v>
                </c:pt>
              </c:strCache>
            </c:strRef>
          </c:cat>
          <c:val>
            <c:numRef>
              <c:f>Sheet1!$C$2:$C$5</c:f>
              <c:numCache>
                <c:formatCode>General</c:formatCode>
                <c:ptCount val="4"/>
                <c:pt idx="0">
                  <c:v>36</c:v>
                </c:pt>
                <c:pt idx="1">
                  <c:v>29</c:v>
                </c:pt>
                <c:pt idx="2">
                  <c:v>43</c:v>
                </c:pt>
                <c:pt idx="3">
                  <c:v>18</c:v>
                </c:pt>
              </c:numCache>
            </c:numRef>
          </c:val>
          <c:extLst>
            <c:ext xmlns:c16="http://schemas.microsoft.com/office/drawing/2014/chart" uri="{C3380CC4-5D6E-409C-BE32-E72D297353CC}">
              <c16:uniqueId val="{00000001-7921-2942-BB93-92504AAB003C}"/>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Sheet1!$A$2:$A$5</c:f>
              <c:strCache>
                <c:ptCount val="4"/>
                <c:pt idx="0">
                  <c:v>Acute care comfort</c:v>
                </c:pt>
                <c:pt idx="1">
                  <c:v>Teamwork / communication</c:v>
                </c:pt>
                <c:pt idx="2">
                  <c:v>Psychomotor skills</c:v>
                </c:pt>
                <c:pt idx="3">
                  <c:v>Acute care skills</c:v>
                </c:pt>
              </c:strCache>
            </c:strRef>
          </c:cat>
          <c:val>
            <c:numRef>
              <c:f>Sheet1!$D$2:$D$5</c:f>
              <c:numCache>
                <c:formatCode>General</c:formatCode>
                <c:ptCount val="4"/>
                <c:pt idx="0">
                  <c:v>1</c:v>
                </c:pt>
                <c:pt idx="1">
                  <c:v>1</c:v>
                </c:pt>
                <c:pt idx="2">
                  <c:v>13</c:v>
                </c:pt>
                <c:pt idx="3">
                  <c:v>0</c:v>
                </c:pt>
              </c:numCache>
            </c:numRef>
          </c:val>
          <c:extLst>
            <c:ext xmlns:c16="http://schemas.microsoft.com/office/drawing/2014/chart" uri="{C3380CC4-5D6E-409C-BE32-E72D297353CC}">
              <c16:uniqueId val="{00000002-7921-2942-BB93-92504AAB003C}"/>
            </c:ext>
          </c:extLst>
        </c:ser>
        <c:ser>
          <c:idx val="3"/>
          <c:order val="3"/>
          <c:tx>
            <c:strRef>
              <c:f>Sheet1!$E$1</c:f>
              <c:strCache>
                <c:ptCount val="1"/>
                <c:pt idx="0">
                  <c:v>Column1</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invertIfNegative val="0"/>
          <c:cat>
            <c:strRef>
              <c:f>Sheet1!$A$2:$A$5</c:f>
              <c:strCache>
                <c:ptCount val="4"/>
                <c:pt idx="0">
                  <c:v>Acute care comfort</c:v>
                </c:pt>
                <c:pt idx="1">
                  <c:v>Teamwork / communication</c:v>
                </c:pt>
                <c:pt idx="2">
                  <c:v>Psychomotor skills</c:v>
                </c:pt>
                <c:pt idx="3">
                  <c:v>Acute care skills</c:v>
                </c:pt>
              </c:strCache>
            </c:strRef>
          </c:cat>
          <c:val>
            <c:numRef>
              <c:f>Sheet1!$E$2:$E$5</c:f>
              <c:numCache>
                <c:formatCode>General</c:formatCode>
                <c:ptCount val="4"/>
              </c:numCache>
            </c:numRef>
          </c:val>
          <c:extLst>
            <c:ext xmlns:c16="http://schemas.microsoft.com/office/drawing/2014/chart" uri="{C3380CC4-5D6E-409C-BE32-E72D297353CC}">
              <c16:uniqueId val="{00000004-7921-2942-BB93-92504AAB003C}"/>
            </c:ext>
          </c:extLst>
        </c:ser>
        <c:dLbls>
          <c:showLegendKey val="0"/>
          <c:showVal val="0"/>
          <c:showCatName val="0"/>
          <c:showSerName val="0"/>
          <c:showPercent val="0"/>
          <c:showBubbleSize val="0"/>
        </c:dLbls>
        <c:gapWidth val="100"/>
        <c:axId val="963773552"/>
        <c:axId val="963775184"/>
      </c:barChart>
      <c:catAx>
        <c:axId val="963773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63775184"/>
        <c:crosses val="autoZero"/>
        <c:auto val="1"/>
        <c:lblAlgn val="ctr"/>
        <c:lblOffset val="100"/>
        <c:noMultiLvlLbl val="0"/>
      </c:catAx>
      <c:valAx>
        <c:axId val="963775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6377355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Sheet1!$A$2:$A$6</c:f>
              <c:strCache>
                <c:ptCount val="5"/>
                <c:pt idx="0">
                  <c:v>Acute care comfort</c:v>
                </c:pt>
                <c:pt idx="1">
                  <c:v>Teamwork / Communication</c:v>
                </c:pt>
                <c:pt idx="2">
                  <c:v>Family-centered care</c:v>
                </c:pt>
                <c:pt idx="3">
                  <c:v>Acute care knowledge</c:v>
                </c:pt>
                <c:pt idx="4">
                  <c:v>Acute care skills</c:v>
                </c:pt>
              </c:strCache>
            </c:strRef>
          </c:cat>
          <c:val>
            <c:numRef>
              <c:f>Sheet1!$B$2:$B$6</c:f>
              <c:numCache>
                <c:formatCode>General</c:formatCode>
                <c:ptCount val="5"/>
                <c:pt idx="0">
                  <c:v>18</c:v>
                </c:pt>
                <c:pt idx="1">
                  <c:v>22</c:v>
                </c:pt>
                <c:pt idx="2">
                  <c:v>15</c:v>
                </c:pt>
                <c:pt idx="3">
                  <c:v>22</c:v>
                </c:pt>
                <c:pt idx="4">
                  <c:v>17</c:v>
                </c:pt>
              </c:numCache>
            </c:numRef>
          </c:val>
          <c:extLst>
            <c:ext xmlns:c16="http://schemas.microsoft.com/office/drawing/2014/chart" uri="{C3380CC4-5D6E-409C-BE32-E72D297353CC}">
              <c16:uniqueId val="{00000000-33A9-0241-B3C1-2C909AE5FCDE}"/>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Sheet1!$A$2:$A$6</c:f>
              <c:strCache>
                <c:ptCount val="5"/>
                <c:pt idx="0">
                  <c:v>Acute care comfort</c:v>
                </c:pt>
                <c:pt idx="1">
                  <c:v>Teamwork / Communication</c:v>
                </c:pt>
                <c:pt idx="2">
                  <c:v>Family-centered care</c:v>
                </c:pt>
                <c:pt idx="3">
                  <c:v>Acute care knowledge</c:v>
                </c:pt>
                <c:pt idx="4">
                  <c:v>Acute care skills</c:v>
                </c:pt>
              </c:strCache>
            </c:strRef>
          </c:cat>
          <c:val>
            <c:numRef>
              <c:f>Sheet1!$C$2:$C$6</c:f>
              <c:numCache>
                <c:formatCode>General</c:formatCode>
                <c:ptCount val="5"/>
                <c:pt idx="0">
                  <c:v>11</c:v>
                </c:pt>
                <c:pt idx="1">
                  <c:v>5</c:v>
                </c:pt>
                <c:pt idx="2">
                  <c:v>12</c:v>
                </c:pt>
                <c:pt idx="3">
                  <c:v>7</c:v>
                </c:pt>
                <c:pt idx="4">
                  <c:v>11</c:v>
                </c:pt>
              </c:numCache>
            </c:numRef>
          </c:val>
          <c:extLst>
            <c:ext xmlns:c16="http://schemas.microsoft.com/office/drawing/2014/chart" uri="{C3380CC4-5D6E-409C-BE32-E72D297353CC}">
              <c16:uniqueId val="{00000001-33A9-0241-B3C1-2C909AE5FCDE}"/>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Sheet1!$A$2:$A$6</c:f>
              <c:strCache>
                <c:ptCount val="5"/>
                <c:pt idx="0">
                  <c:v>Acute care comfort</c:v>
                </c:pt>
                <c:pt idx="1">
                  <c:v>Teamwork / Communication</c:v>
                </c:pt>
                <c:pt idx="2">
                  <c:v>Family-centered care</c:v>
                </c:pt>
                <c:pt idx="3">
                  <c:v>Acute care knowledge</c:v>
                </c:pt>
                <c:pt idx="4">
                  <c:v>Acute care skills</c:v>
                </c:pt>
              </c:strCache>
            </c:strRef>
          </c:cat>
          <c:val>
            <c:numRef>
              <c:f>Sheet1!$D$2:$D$6</c:f>
              <c:numCache>
                <c:formatCode>General</c:formatCode>
                <c:ptCount val="5"/>
                <c:pt idx="0">
                  <c:v>0</c:v>
                </c:pt>
                <c:pt idx="1">
                  <c:v>2</c:v>
                </c:pt>
                <c:pt idx="2">
                  <c:v>2</c:v>
                </c:pt>
                <c:pt idx="3">
                  <c:v>0</c:v>
                </c:pt>
                <c:pt idx="4">
                  <c:v>1</c:v>
                </c:pt>
              </c:numCache>
            </c:numRef>
          </c:val>
          <c:extLst>
            <c:ext xmlns:c16="http://schemas.microsoft.com/office/drawing/2014/chart" uri="{C3380CC4-5D6E-409C-BE32-E72D297353CC}">
              <c16:uniqueId val="{00000002-33A9-0241-B3C1-2C909AE5FCDE}"/>
            </c:ext>
          </c:extLst>
        </c:ser>
        <c:dLbls>
          <c:showLegendKey val="0"/>
          <c:showVal val="0"/>
          <c:showCatName val="0"/>
          <c:showSerName val="0"/>
          <c:showPercent val="0"/>
          <c:showBubbleSize val="0"/>
        </c:dLbls>
        <c:gapWidth val="100"/>
        <c:axId val="961712496"/>
        <c:axId val="964556576"/>
      </c:barChart>
      <c:catAx>
        <c:axId val="96171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64556576"/>
        <c:crosses val="autoZero"/>
        <c:auto val="1"/>
        <c:lblAlgn val="ctr"/>
        <c:lblOffset val="100"/>
        <c:noMultiLvlLbl val="0"/>
      </c:catAx>
      <c:valAx>
        <c:axId val="964556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6171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Students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Sheet1!$A$2:$A$5</c:f>
              <c:strCache>
                <c:ptCount val="4"/>
                <c:pt idx="0">
                  <c:v>NPS (% Promoter - % Detractor)</c:v>
                </c:pt>
                <c:pt idx="1">
                  <c:v>Detractor</c:v>
                </c:pt>
                <c:pt idx="2">
                  <c:v>Passive</c:v>
                </c:pt>
                <c:pt idx="3">
                  <c:v>Promoter</c:v>
                </c:pt>
              </c:strCache>
            </c:strRef>
          </c:cat>
          <c:val>
            <c:numRef>
              <c:f>Sheet1!$B$2:$B$5</c:f>
              <c:numCache>
                <c:formatCode>General</c:formatCode>
                <c:ptCount val="4"/>
                <c:pt idx="0">
                  <c:v>41</c:v>
                </c:pt>
                <c:pt idx="1">
                  <c:v>7</c:v>
                </c:pt>
                <c:pt idx="2">
                  <c:v>21</c:v>
                </c:pt>
                <c:pt idx="3">
                  <c:v>39</c:v>
                </c:pt>
              </c:numCache>
            </c:numRef>
          </c:val>
          <c:extLst>
            <c:ext xmlns:c16="http://schemas.microsoft.com/office/drawing/2014/chart" uri="{C3380CC4-5D6E-409C-BE32-E72D297353CC}">
              <c16:uniqueId val="{00000000-6CB0-5D48-9354-2D92F8C8ADB5}"/>
            </c:ext>
          </c:extLst>
        </c:ser>
        <c:ser>
          <c:idx val="1"/>
          <c:order val="1"/>
          <c:tx>
            <c:strRef>
              <c:f>Sheet1!$C$1</c:f>
              <c:strCache>
                <c:ptCount val="1"/>
                <c:pt idx="0">
                  <c:v>Facilitators</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Sheet1!$A$2:$A$5</c:f>
              <c:strCache>
                <c:ptCount val="4"/>
                <c:pt idx="0">
                  <c:v>NPS (% Promoter - % Detractor)</c:v>
                </c:pt>
                <c:pt idx="1">
                  <c:v>Detractor</c:v>
                </c:pt>
                <c:pt idx="2">
                  <c:v>Passive</c:v>
                </c:pt>
                <c:pt idx="3">
                  <c:v>Promoter</c:v>
                </c:pt>
              </c:strCache>
            </c:strRef>
          </c:cat>
          <c:val>
            <c:numRef>
              <c:f>Sheet1!$C$2:$C$5</c:f>
              <c:numCache>
                <c:formatCode>General</c:formatCode>
                <c:ptCount val="4"/>
                <c:pt idx="0">
                  <c:v>66</c:v>
                </c:pt>
                <c:pt idx="1">
                  <c:v>1</c:v>
                </c:pt>
                <c:pt idx="2">
                  <c:v>8</c:v>
                </c:pt>
                <c:pt idx="3">
                  <c:v>20</c:v>
                </c:pt>
              </c:numCache>
            </c:numRef>
          </c:val>
          <c:extLst>
            <c:ext xmlns:c16="http://schemas.microsoft.com/office/drawing/2014/chart" uri="{C3380CC4-5D6E-409C-BE32-E72D297353CC}">
              <c16:uniqueId val="{00000001-6CB0-5D48-9354-2D92F8C8ADB5}"/>
            </c:ext>
          </c:extLst>
        </c:ser>
        <c:ser>
          <c:idx val="2"/>
          <c:order val="2"/>
          <c:tx>
            <c:strRef>
              <c:f>Sheet1!$D$1</c:f>
              <c:strCache>
                <c:ptCount val="1"/>
                <c:pt idx="0">
                  <c:v>Column1</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Sheet1!$A$2:$A$5</c:f>
              <c:strCache>
                <c:ptCount val="4"/>
                <c:pt idx="0">
                  <c:v>NPS (% Promoter - % Detractor)</c:v>
                </c:pt>
                <c:pt idx="1">
                  <c:v>Detractor</c:v>
                </c:pt>
                <c:pt idx="2">
                  <c:v>Passive</c:v>
                </c:pt>
                <c:pt idx="3">
                  <c:v>Promoter</c:v>
                </c:pt>
              </c:strCache>
            </c:strRef>
          </c:cat>
          <c:val>
            <c:numRef>
              <c:f>Sheet1!$D$2:$D$5</c:f>
              <c:numCache>
                <c:formatCode>General</c:formatCode>
                <c:ptCount val="4"/>
              </c:numCache>
            </c:numRef>
          </c:val>
          <c:extLst>
            <c:ext xmlns:c16="http://schemas.microsoft.com/office/drawing/2014/chart" uri="{C3380CC4-5D6E-409C-BE32-E72D297353CC}">
              <c16:uniqueId val="{00000002-6CB0-5D48-9354-2D92F8C8ADB5}"/>
            </c:ext>
          </c:extLst>
        </c:ser>
        <c:dLbls>
          <c:showLegendKey val="0"/>
          <c:showVal val="0"/>
          <c:showCatName val="0"/>
          <c:showSerName val="0"/>
          <c:showPercent val="0"/>
          <c:showBubbleSize val="0"/>
        </c:dLbls>
        <c:gapWidth val="100"/>
        <c:axId val="977092880"/>
        <c:axId val="977101952"/>
      </c:barChart>
      <c:catAx>
        <c:axId val="977092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77101952"/>
        <c:crosses val="autoZero"/>
        <c:auto val="1"/>
        <c:lblAlgn val="ctr"/>
        <c:lblOffset val="100"/>
        <c:noMultiLvlLbl val="0"/>
      </c:catAx>
      <c:valAx>
        <c:axId val="977101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7709288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0.53953</cdr:x>
      <cdr:y>0.14478</cdr:y>
    </cdr:from>
    <cdr:to>
      <cdr:x>0.70823</cdr:x>
      <cdr:y>0.34714</cdr:y>
    </cdr:to>
    <cdr:sp macro="" textlink="">
      <cdr:nvSpPr>
        <cdr:cNvPr id="2" name="TextBox 1">
          <a:extLst xmlns:a="http://schemas.openxmlformats.org/drawingml/2006/main">
            <a:ext uri="{FF2B5EF4-FFF2-40B4-BE49-F238E27FC236}">
              <a16:creationId xmlns:a16="http://schemas.microsoft.com/office/drawing/2014/main" id="{93018F34-4368-3747-86C3-49A400579898}"/>
            </a:ext>
          </a:extLst>
        </cdr:cNvPr>
        <cdr:cNvSpPr txBox="1"/>
      </cdr:nvSpPr>
      <cdr:spPr>
        <a:xfrm xmlns:a="http://schemas.openxmlformats.org/drawingml/2006/main">
          <a:off x="3288995" y="588396"/>
          <a:ext cx="1028360" cy="8223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a:latin typeface="Georgia" panose="02040502050405020303" pitchFamily="18" charset="0"/>
            </a:rPr>
            <a:t>22% </a:t>
          </a:r>
        </a:p>
        <a:p xmlns:a="http://schemas.openxmlformats.org/drawingml/2006/main">
          <a:pPr algn="ctr"/>
          <a:r>
            <a:rPr lang="en-US" sz="1600" b="1" dirty="0">
              <a:latin typeface="Georgia" panose="02040502050405020303" pitchFamily="18" charset="0"/>
            </a:rPr>
            <a:t>Completed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eillcornell.zoom.us/j/9576030979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TeleSimulation</a:t>
            </a:r>
            <a:r>
              <a:rPr lang="en-US" dirty="0"/>
              <a:t>: Acceptable and Feasible For Medical Student Education During Time of COVID      "Elizabeth </a:t>
            </a:r>
            <a:r>
              <a:rPr lang="en-US" dirty="0" err="1"/>
              <a:t>Sanseau</a:t>
            </a:r>
            <a:r>
              <a:rPr lang="en-US" dirty="0"/>
              <a:t>,</a:t>
            </a:r>
            <a:br>
              <a:rPr lang="en-US" dirty="0"/>
            </a:br>
            <a:r>
              <a:rPr lang="en-US" dirty="0"/>
              <a:t>Megan Lavoie, </a:t>
            </a:r>
            <a:r>
              <a:rPr lang="en-US" dirty="0" err="1"/>
              <a:t>Khoon</a:t>
            </a:r>
            <a:r>
              <a:rPr lang="en-US" dirty="0"/>
              <a:t>-Yen Tay, Grace Good, </a:t>
            </a:r>
            <a:r>
              <a:rPr lang="en-US" dirty="0" err="1"/>
              <a:t>Suzana</a:t>
            </a:r>
            <a:r>
              <a:rPr lang="en-US" dirty="0"/>
              <a:t> Tsao, Rebekah Burns, Anita Thomas, Tanner Heckle, Maybelle Kou, Marc Auerbach"  </a:t>
            </a:r>
            <a:br>
              <a:rPr lang="en-US" dirty="0"/>
            </a:br>
            <a:r>
              <a:rPr lang="en-US" dirty="0">
                <a:hlinkClick r:id="rId3"/>
              </a:rPr>
              <a:t>https://weillcornell.zoom.us</a:t>
            </a:r>
            <a:r>
              <a:rPr lang="en-US">
                <a:hlinkClick r:id="rId3"/>
              </a:rPr>
              <a:t>/j/95760309795</a:t>
            </a:r>
            <a:r>
              <a:rPr lang="en-US"/>
              <a:t>      </a:t>
            </a:r>
            <a:br>
              <a:rPr lang="en-US"/>
            </a:br>
            <a:r>
              <a:rPr lang="en-US"/>
              <a:t>        285559</a:t>
            </a:r>
            <a:br>
              <a:rPr lang="en-US"/>
            </a:b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8833c716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8833c716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TANNER</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a:t>
            </a:r>
            <a:r>
              <a:rPr lang="en" b="1" dirty="0">
                <a:solidFill>
                  <a:schemeClr val="dk1"/>
                </a:solidFill>
              </a:rPr>
              <a:t> </a:t>
            </a:r>
            <a:r>
              <a:rPr lang="en" dirty="0">
                <a:solidFill>
                  <a:schemeClr val="dk1"/>
                </a:solidFill>
              </a:rPr>
              <a:t>67 medical student participants who responded to the survey expressed plans to pursue specialties in Internal medicine (15), Pediatrics (15), Surgery (6), Neurology (1), Med-Peds (2), Family medicine (1), and Other (27).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range of clerkship and simulation experience of the participants was broad. One quarter had completed their Emergency Medicine clerkship, 20% had completed their Pediatrics clerkship, and only 1 had completed a Pediatric sub-internship. Most (64/67) had participated in few (&lt;10) simulations prior to the session, 39/67 had participated in some sort of “tele-virtual/remote simulations” and 15/67 had participated in “in-person pediatric simulations.”</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8833c716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8833c716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Modified Simulation Effectiveness Tool (SET-M)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Validated modified simulation effectiveness tool SET-M </a:t>
            </a:r>
            <a:r>
              <a:rPr lang="en-US" dirty="0"/>
              <a:t>with medical and nursing students.</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8833c716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8833c716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LIZ</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a:t>
            </a:r>
            <a:r>
              <a:rPr lang="en-US" dirty="0"/>
              <a:t>he</a:t>
            </a:r>
            <a:r>
              <a:rPr lang="en" dirty="0"/>
              <a:t> debrief is where learners really consolidate their learning. </a:t>
            </a:r>
          </a:p>
          <a:p>
            <a:pPr marL="0" lvl="0" indent="0" algn="l" rtl="0">
              <a:spcBef>
                <a:spcPts val="0"/>
              </a:spcBef>
              <a:spcAft>
                <a:spcPts val="0"/>
              </a:spcAft>
              <a:buNone/>
            </a:pPr>
            <a:r>
              <a:rPr lang="en" dirty="0"/>
              <a:t>Data that shows without debrief you have minimal learning in a sim session.</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 debrief was perceived to be a constructive evaluation of the simulation, provided the opportunity to self-reflect on performance, helped with clinical judgment, allowed space to verbalize feelings before focusing on the scenario, and overall contributed to learning.</a:t>
            </a: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SET-M</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8833c716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8833c716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LIZ</a:t>
            </a:r>
          </a:p>
          <a:p>
            <a:pPr marL="0" lvl="0" indent="0" algn="l" rtl="0">
              <a:spcBef>
                <a:spcPts val="0"/>
              </a:spcBef>
              <a:spcAft>
                <a:spcPts val="0"/>
              </a:spcAft>
              <a:buNone/>
            </a:pPr>
            <a:endParaRPr lang="en" dirty="0"/>
          </a:p>
          <a:p>
            <a:pPr marL="0" lvl="0" indent="0" algn="l" rtl="0">
              <a:spcBef>
                <a:spcPts val="0"/>
              </a:spcBef>
              <a:spcAft>
                <a:spcPts val="0"/>
              </a:spcAft>
              <a:buNone/>
            </a:pPr>
            <a:r>
              <a:rPr lang="en" b="1" dirty="0"/>
              <a:t>Strongly agreed </a:t>
            </a:r>
            <a:r>
              <a:rPr lang="en" dirty="0"/>
              <a:t>that felt prepared to respond to patient’s changing condition, better understanding of medications, </a:t>
            </a:r>
            <a:r>
              <a:rPr lang="en" dirty="0" err="1"/>
              <a:t>practi</a:t>
            </a:r>
            <a:r>
              <a:rPr lang="en-US" dirty="0"/>
              <a:t>c</a:t>
            </a:r>
            <a:r>
              <a:rPr lang="en" dirty="0"/>
              <a:t>e clinical decision making, and reporting information to their team.</a:t>
            </a:r>
          </a:p>
          <a:p>
            <a:pPr marL="0" lvl="0" indent="0" algn="l" rtl="0">
              <a:spcBef>
                <a:spcPts val="0"/>
              </a:spcBef>
              <a:spcAft>
                <a:spcPts val="0"/>
              </a:spcAft>
              <a:buNone/>
            </a:pPr>
            <a:endParaRPr lang="en" dirty="0"/>
          </a:p>
          <a:p>
            <a:pPr marL="0" lvl="0" indent="0" algn="l" rtl="0">
              <a:spcBef>
                <a:spcPts val="0"/>
              </a:spcBef>
              <a:spcAft>
                <a:spcPts val="0"/>
              </a:spcAft>
              <a:buNone/>
            </a:pPr>
            <a:r>
              <a:rPr lang="en" b="1" dirty="0"/>
              <a:t>Somewhat agreed </a:t>
            </a:r>
            <a:r>
              <a:rPr lang="en" dirty="0"/>
              <a:t>with the statements: better understanding of pathophysiology, empowered to make clinical decisions, teaching and communicating with families, and confidence in patient safety interventions.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We designed the sim with specific learning objectives around crisis resource management, family communication and medical knowledge (ABCD’s benzos) –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So while I expected to see lower scores in the patient safety and pathophysiology realms, interesting to see </a:t>
            </a:r>
            <a:r>
              <a:rPr lang="en" dirty="0" err="1"/>
              <a:t>telesimulation</a:t>
            </a:r>
            <a:r>
              <a:rPr lang="en" dirty="0"/>
              <a:t> not as successful in family com</a:t>
            </a:r>
            <a:r>
              <a:rPr lang="en-US" dirty="0"/>
              <a:t>m</a:t>
            </a:r>
            <a:r>
              <a:rPr lang="en" dirty="0" err="1"/>
              <a:t>unication</a:t>
            </a:r>
            <a:r>
              <a:rPr lang="en" dirty="0"/>
              <a:t>/teaching.</a:t>
            </a:r>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8833c716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8833c716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LIZ</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Our own 3-point Likert scale questions.</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Students positively perceived the tool to be efficacious in improving acute care comfort, skills and teamwork/communication; however, students responded less positively when asked if the tool was efficacious teaching psychomotor skills.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However, the literature there are numerous examples of </a:t>
            </a:r>
            <a:r>
              <a:rPr lang="en" dirty="0" err="1"/>
              <a:t>telesimulation</a:t>
            </a:r>
            <a:r>
              <a:rPr lang="en" dirty="0"/>
              <a:t>/facilitation effectively teaching psychomotor skills.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8833c716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8833c716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LIZ</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Facilitators responded to Likert-scale questions positively in the realms of perception in teaching acute care comfort, skills, teamwork/communication, family-centered care, and acute care knowledge.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8833c7167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8833c716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LIZ</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 overall facilitator NPS was +66 and the student NPS was +41.</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In addition, facilitators either somewhat agreed (8/29) or strongly agreed (20/29) that the tool was easy to learn how to use (one did not answer). </a:t>
            </a:r>
          </a:p>
          <a:p>
            <a:pPr marL="0" lvl="0" indent="0" algn="l" rtl="0">
              <a:spcBef>
                <a:spcPts val="0"/>
              </a:spcBef>
              <a:spcAft>
                <a:spcPts val="0"/>
              </a:spcAft>
              <a:buNone/>
            </a:pPr>
            <a:r>
              <a:rPr lang="en" dirty="0"/>
              <a:t>One commented: “Overall easy to learn how to facilitate” (F3)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Nearly all facilitators and two-thirds of the students perceived the tool to be comparable to other distance learning (e.g. online lectures and discussions). </a:t>
            </a:r>
          </a:p>
          <a:p>
            <a:pPr marL="0" lvl="0" indent="0" algn="l" rtl="0">
              <a:spcBef>
                <a:spcPts val="0"/>
              </a:spcBef>
              <a:spcAft>
                <a:spcPts val="0"/>
              </a:spcAft>
              <a:buNone/>
            </a:pPr>
            <a:r>
              <a:rPr lang="en" dirty="0"/>
              <a:t>One student responded: “I would sign up for any sims offered. I think it is a much more engaging and informative format than lectures.” (P3).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When asked if the </a:t>
            </a:r>
            <a:r>
              <a:rPr lang="en" dirty="0" err="1"/>
              <a:t>telesimulation</a:t>
            </a:r>
            <a:r>
              <a:rPr lang="en" dirty="0"/>
              <a:t> was effective compared to in-person simulation, approximately 90% of facilitators, and one-half of the students either somewhat or strongly agreed. </a:t>
            </a:r>
          </a:p>
          <a:p>
            <a:pPr marL="0" lvl="0" indent="0" algn="l" rtl="0">
              <a:spcBef>
                <a:spcPts val="0"/>
              </a:spcBef>
              <a:spcAft>
                <a:spcPts val="0"/>
              </a:spcAft>
              <a:buNone/>
            </a:pPr>
            <a:r>
              <a:rPr lang="en" dirty="0"/>
              <a:t>Of note, nearly half of the students did not submit an answer to this question, likely because less than a quarter of the students had ever participated in an in-person simulation prior.</a:t>
            </a: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8833c716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8833c716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TANNER</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“Having fewer learners in the session would allow everyone to participate. We had some students "observing" because there weren't enough roles for them to be able to participate” (P5).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8833c716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8833c716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8833c716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98833c7167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medical students and facilitators who responded to our survey found this </a:t>
            </a:r>
            <a:r>
              <a:rPr lang="en-US" dirty="0" err="1"/>
              <a:t>telesimulation</a:t>
            </a:r>
            <a:r>
              <a:rPr lang="en-US" dirty="0"/>
              <a:t> experience feasible and acceptable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8833c716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8833c716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TANNER</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8833c716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8833c716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n-US" sz="1100" b="0" i="0" u="none" strike="noStrike" cap="none" dirty="0">
                <a:solidFill>
                  <a:srgbClr val="000000"/>
                </a:solidFill>
                <a:effectLst/>
                <a:latin typeface="Arial"/>
                <a:ea typeface="Arial"/>
                <a:cs typeface="Arial"/>
                <a:sym typeface="Arial"/>
              </a:rPr>
              <a:t>LIZ</a:t>
            </a:r>
          </a:p>
        </p:txBody>
      </p:sp>
    </p:spTree>
    <p:extLst>
      <p:ext uri="{BB962C8B-B14F-4D97-AF65-F5344CB8AC3E}">
        <p14:creationId xmlns:p14="http://schemas.microsoft.com/office/powerpoint/2010/main" val="3819850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8833c7167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8833c7167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8833c716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8833c716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“meal delivery service” of simulation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8833c716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8833c716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During COVID, broadened the delivery service across the sim spectrum</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810dff8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810dff8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n-US" sz="1100" b="1" i="0" u="none" strike="noStrike" kern="1200" cap="none" dirty="0">
                <a:solidFill>
                  <a:schemeClr val="tx1"/>
                </a:solidFill>
                <a:effectLst/>
                <a:latin typeface="Arial"/>
                <a:ea typeface="Arial"/>
                <a:cs typeface="Arial"/>
                <a:sym typeface="Arial"/>
              </a:rPr>
              <a:t>LIZ</a:t>
            </a:r>
          </a:p>
          <a:p>
            <a:pPr marL="158750" indent="0">
              <a:buFontTx/>
              <a:buNone/>
            </a:pPr>
            <a:endParaRPr lang="en-US" sz="1100" b="1" i="0" u="none" strike="noStrike" kern="1200" cap="none" dirty="0">
              <a:solidFill>
                <a:schemeClr val="tx1"/>
              </a:solidFill>
              <a:effectLst/>
              <a:latin typeface="Arial"/>
              <a:ea typeface="Arial"/>
              <a:cs typeface="Arial"/>
              <a:sym typeface="Arial"/>
            </a:endParaRPr>
          </a:p>
          <a:p>
            <a:pPr marL="158750" indent="0">
              <a:buFontTx/>
              <a:buNone/>
            </a:pPr>
            <a:r>
              <a:rPr lang="en-US" sz="1100" b="0" i="0" u="none" strike="noStrike" kern="1200" cap="none" dirty="0">
                <a:solidFill>
                  <a:schemeClr val="tx1"/>
                </a:solidFill>
                <a:effectLst/>
                <a:latin typeface="Arial"/>
                <a:ea typeface="Arial"/>
                <a:cs typeface="Arial"/>
                <a:sym typeface="Arial"/>
              </a:rPr>
              <a:t>Standardizing an approach to telecommunicating (</a:t>
            </a:r>
            <a:r>
              <a:rPr lang="en-US" sz="1100" b="0" i="1" u="none" strike="noStrike" kern="1200" cap="none" dirty="0">
                <a:solidFill>
                  <a:schemeClr val="tx1"/>
                </a:solidFill>
                <a:effectLst/>
                <a:latin typeface="Arial"/>
                <a:ea typeface="Arial"/>
                <a:cs typeface="Arial"/>
                <a:sym typeface="Arial"/>
              </a:rPr>
              <a:t>new for many of us</a:t>
            </a:r>
            <a:r>
              <a:rPr lang="en-US" sz="1100" b="0" i="0" u="none" strike="noStrike" kern="1200" cap="none" dirty="0">
                <a:solidFill>
                  <a:schemeClr val="tx1"/>
                </a:solidFill>
                <a:effectLst/>
                <a:latin typeface="Arial"/>
                <a:ea typeface="Arial"/>
                <a:cs typeface="Arial"/>
                <a:sym typeface="Arial"/>
              </a:rPr>
              <a:t>) a simulated medical scenario. </a:t>
            </a:r>
          </a:p>
          <a:p>
            <a:pPr marL="158750" indent="0">
              <a:buFontTx/>
              <a:buNone/>
            </a:pPr>
            <a:endParaRPr lang="en-US" sz="1100" b="0" i="0" u="none" strike="noStrike" kern="1200" cap="none" dirty="0">
              <a:solidFill>
                <a:schemeClr val="tx1"/>
              </a:solidFill>
              <a:effectLst/>
              <a:latin typeface="Arial"/>
              <a:ea typeface="Arial"/>
              <a:cs typeface="Arial"/>
              <a:sym typeface="Arial"/>
            </a:endParaRPr>
          </a:p>
          <a:p>
            <a:pPr marL="158750" indent="0">
              <a:buFontTx/>
              <a:buNone/>
            </a:pPr>
            <a:r>
              <a:rPr lang="en-US" sz="1100" b="0" i="0" u="none" strike="noStrike" kern="1200" cap="none" dirty="0">
                <a:solidFill>
                  <a:schemeClr val="tx1"/>
                </a:solidFill>
                <a:effectLst/>
                <a:latin typeface="Arial"/>
                <a:ea typeface="Arial"/>
                <a:cs typeface="Arial"/>
                <a:sym typeface="Arial"/>
              </a:rPr>
              <a:t>Written for both experienced and novice facilitators alike.</a:t>
            </a:r>
          </a:p>
          <a:p>
            <a:pPr marL="158750" indent="0">
              <a:buFontTx/>
              <a:buNone/>
            </a:pPr>
            <a:endParaRPr lang="en-US" sz="1100" b="0" i="0" u="none" strike="noStrike" kern="1200" cap="none" dirty="0">
              <a:solidFill>
                <a:schemeClr val="tx1"/>
              </a:solidFill>
              <a:effectLst/>
              <a:latin typeface="Arial"/>
              <a:ea typeface="Arial"/>
              <a:cs typeface="Arial"/>
              <a:sym typeface="Arial"/>
            </a:endParaRPr>
          </a:p>
          <a:p>
            <a:pPr marL="158750" indent="0">
              <a:buFontTx/>
              <a:buNone/>
            </a:pPr>
            <a:r>
              <a:rPr lang="en-US" sz="1100" b="0" i="0" u="none" strike="noStrike" kern="1200" cap="none" dirty="0">
                <a:solidFill>
                  <a:schemeClr val="tx1"/>
                </a:solidFill>
                <a:effectLst/>
                <a:latin typeface="Arial"/>
                <a:ea typeface="Arial"/>
                <a:cs typeface="Arial"/>
                <a:sym typeface="Arial"/>
              </a:rPr>
              <a:t>Provided online: pre-brief orientation, scripts of </a:t>
            </a:r>
            <a:r>
              <a:rPr lang="en-US" sz="1100" b="0" i="0" u="none" strike="noStrike" kern="1200" cap="none" dirty="0" err="1">
                <a:solidFill>
                  <a:schemeClr val="tx1"/>
                </a:solidFill>
                <a:effectLst/>
                <a:latin typeface="Arial"/>
                <a:ea typeface="Arial"/>
                <a:cs typeface="Arial"/>
                <a:sym typeface="Arial"/>
              </a:rPr>
              <a:t>prebrief</a:t>
            </a:r>
            <a:r>
              <a:rPr lang="en-US" sz="1100" b="0" i="0" u="none" strike="noStrike" kern="1200" cap="none" dirty="0">
                <a:solidFill>
                  <a:schemeClr val="tx1"/>
                </a:solidFill>
                <a:effectLst/>
                <a:latin typeface="Arial"/>
                <a:ea typeface="Arial"/>
                <a:cs typeface="Arial"/>
                <a:sym typeface="Arial"/>
              </a:rPr>
              <a:t>/debrief, and scenario guide </a:t>
            </a:r>
          </a:p>
          <a:p>
            <a:pPr marL="158750" indent="0">
              <a:buFontTx/>
              <a:buNone/>
            </a:pPr>
            <a:endParaRPr lang="en-US" sz="1100" b="1" i="0" u="none" strike="noStrike" kern="1200" cap="none" dirty="0">
              <a:solidFill>
                <a:schemeClr val="tx1"/>
              </a:solidFill>
              <a:effectLst/>
              <a:latin typeface="Arial"/>
              <a:ea typeface="Arial"/>
              <a:cs typeface="Arial"/>
              <a:sym typeface="Arial"/>
            </a:endParaRPr>
          </a:p>
          <a:p>
            <a:pPr marL="158750" indent="0">
              <a:buFontTx/>
              <a:buNone/>
            </a:pPr>
            <a:r>
              <a:rPr lang="en-US" sz="1100" b="1" i="0" u="none" strike="noStrike" kern="1200" cap="none" dirty="0">
                <a:solidFill>
                  <a:schemeClr val="tx1"/>
                </a:solidFill>
                <a:effectLst/>
                <a:latin typeface="Arial"/>
                <a:ea typeface="Arial"/>
                <a:cs typeface="Arial"/>
                <a:sym typeface="Arial"/>
              </a:rPr>
              <a:t>Sim on rails: </a:t>
            </a:r>
            <a:r>
              <a:rPr lang="en-US" sz="1100" b="0" i="0" u="none" strike="noStrike" kern="1200" cap="none" dirty="0">
                <a:solidFill>
                  <a:schemeClr val="tx1"/>
                </a:solidFill>
                <a:effectLst/>
                <a:latin typeface="Arial"/>
                <a:ea typeface="Arial"/>
                <a:cs typeface="Arial"/>
                <a:sym typeface="Arial"/>
              </a:rPr>
              <a:t>facilitator streams YouTube video of the patient and monitor that trends vital signs over time, but does not change in response to interventions. To run: simply start/pause/stop/rewind.</a:t>
            </a:r>
          </a:p>
          <a:p>
            <a:pPr marL="158750" indent="0">
              <a:buFontTx/>
              <a:buNone/>
            </a:pPr>
            <a:endParaRPr lang="en-US" sz="1100" b="0" i="0" u="none" strike="noStrike" kern="1200" cap="none"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a:solidFill>
                  <a:schemeClr val="tx1"/>
                </a:solidFill>
                <a:effectLst/>
                <a:latin typeface="Arial"/>
                <a:ea typeface="Arial"/>
                <a:cs typeface="Arial"/>
                <a:sym typeface="Arial"/>
              </a:rPr>
              <a:t>If the participants meet all case learning objectives in a timely fashion, the vital sign trend on the streaming video needs no manipulation. If the participants do not do an intervention, e.g., do not apply oxygen or do not give an antiepileptic medication, the facilitator rewinds the video to delay the progression in vital signs on the video stream. This can be done fast, without a significant pause or delay on the streaming video.</a:t>
            </a:r>
          </a:p>
          <a:p>
            <a:endParaRPr lang="en-US" sz="1100" b="0" i="0" u="none" strike="noStrike" kern="1200" cap="none" dirty="0">
              <a:solidFill>
                <a:schemeClr val="tx1"/>
              </a:solidFill>
              <a:effectLst/>
              <a:latin typeface="Arial"/>
              <a:ea typeface="Arial"/>
              <a:cs typeface="Arial"/>
              <a:sym typeface="Arial"/>
            </a:endParaRPr>
          </a:p>
          <a:p>
            <a:pPr marL="158750" indent="0">
              <a:buFontTx/>
              <a:buNone/>
            </a:pPr>
            <a:r>
              <a:rPr lang="en-US" sz="1100" b="0" i="0" u="none" strike="noStrike" kern="1200" cap="none" dirty="0">
                <a:solidFill>
                  <a:schemeClr val="tx1"/>
                </a:solidFill>
                <a:effectLst/>
                <a:latin typeface="Arial"/>
                <a:ea typeface="Arial"/>
                <a:cs typeface="Arial"/>
                <a:sym typeface="Arial"/>
              </a:rPr>
              <a:t>This differentiates from traditional simulation with a handler who responds to participant stated actions which requires higher costs, technologists, and more advanced training of facilitators.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810dff8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810dff8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TANNER</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810dff83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810dff83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8833c716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8833c716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TANNER</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810dff83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810dff8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TANNER</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300 medical students participated in total</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67/300 (22%) of the medical students and 29/30 (97%) of the facilitators completed the post-</a:t>
            </a:r>
            <a:r>
              <a:rPr lang="en" dirty="0" err="1">
                <a:solidFill>
                  <a:schemeClr val="dk1"/>
                </a:solidFill>
              </a:rPr>
              <a:t>telesimulation</a:t>
            </a:r>
            <a:r>
              <a:rPr lang="en" dirty="0">
                <a:solidFill>
                  <a:schemeClr val="dk1"/>
                </a:solidFill>
              </a:rPr>
              <a:t> surveys.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Of the 29 facilitators, 28 were physicians and 1 a nurse and simulation educator.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All worked at moderate to high-pediatric volume (&gt;50 children per day) academic children’s hospitals with residency and fellowship training programs.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physician facilitators were made up of 6 Residents, 9 Fellows, 1 Faculty Instructors, 8 Faculty Assistant Professors, and 4 Faculty Associate Professors.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This was an experienced and highly trained group of simulation facilitators, and most (26/29 (90%)) had completed a simulation/debriefing course and 12/29 (41%) had facilitated more than 20 sims in the prior year.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D2UCi8TowXg?feature=oembed"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610169"/>
            <a:ext cx="8520600" cy="161884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err="1">
                <a:latin typeface="Arial Rounded MT Bold" panose="020F0704030504030204" pitchFamily="34" charset="77"/>
              </a:rPr>
              <a:t>TeleSimulation</a:t>
            </a:r>
            <a:r>
              <a:rPr lang="en" sz="3200" b="1" dirty="0">
                <a:latin typeface="Arial Rounded MT Bold" panose="020F0704030504030204" pitchFamily="34" charset="77"/>
              </a:rPr>
              <a:t>: An Effective </a:t>
            </a:r>
            <a:br>
              <a:rPr lang="en" sz="3200" b="1" dirty="0">
                <a:latin typeface="Arial Rounded MT Bold" panose="020F0704030504030204" pitchFamily="34" charset="77"/>
              </a:rPr>
            </a:br>
            <a:r>
              <a:rPr lang="en" sz="3200" b="1" dirty="0">
                <a:latin typeface="Arial Rounded MT Bold" panose="020F0704030504030204" pitchFamily="34" charset="77"/>
              </a:rPr>
              <a:t>Distance Alternative For Experiential Learning For Medical Student Education</a:t>
            </a:r>
            <a:endParaRPr sz="3200" b="1" dirty="0">
              <a:latin typeface="Arial Rounded MT Bold" panose="020F0704030504030204" pitchFamily="34" charset="77"/>
            </a:endParaRPr>
          </a:p>
        </p:txBody>
      </p:sp>
      <p:sp>
        <p:nvSpPr>
          <p:cNvPr id="55" name="Google Shape;55;p13"/>
          <p:cNvSpPr txBox="1">
            <a:spLocks noGrp="1"/>
          </p:cNvSpPr>
          <p:nvPr>
            <p:ph type="subTitle" idx="1"/>
          </p:nvPr>
        </p:nvSpPr>
        <p:spPr>
          <a:xfrm>
            <a:off x="196361" y="2571750"/>
            <a:ext cx="8751277" cy="19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latin typeface="Georgia" panose="02040502050405020303" pitchFamily="18" charset="0"/>
                <a:cs typeface="Big Caslon Medium" panose="02000603090000020003" pitchFamily="2" charset="-79"/>
              </a:rPr>
              <a:t>Presenters: Elizabeth </a:t>
            </a:r>
            <a:r>
              <a:rPr lang="en" sz="2200" dirty="0" err="1">
                <a:latin typeface="Georgia" panose="02040502050405020303" pitchFamily="18" charset="0"/>
                <a:cs typeface="Big Caslon Medium" panose="02000603090000020003" pitchFamily="2" charset="-79"/>
              </a:rPr>
              <a:t>Sanseau</a:t>
            </a:r>
            <a:r>
              <a:rPr lang="en" sz="2200" dirty="0">
                <a:latin typeface="Georgia" panose="02040502050405020303" pitchFamily="18" charset="0"/>
                <a:cs typeface="Big Caslon Medium" panose="02000603090000020003" pitchFamily="2" charset="-79"/>
              </a:rPr>
              <a:t>, MD, MS, Tanner Heckle, MD, MPH</a:t>
            </a:r>
          </a:p>
          <a:p>
            <a:pPr marL="0" lvl="0" indent="0" algn="ctr" rtl="0">
              <a:spcBef>
                <a:spcPts val="0"/>
              </a:spcBef>
              <a:spcAft>
                <a:spcPts val="0"/>
              </a:spcAft>
              <a:buNone/>
            </a:pPr>
            <a:endParaRPr lang="en" sz="2200" dirty="0">
              <a:latin typeface="Georgia" panose="02040502050405020303" pitchFamily="18" charset="0"/>
              <a:cs typeface="Big Caslon Medium" panose="02000603090000020003" pitchFamily="2" charset="-79"/>
            </a:endParaRPr>
          </a:p>
          <a:p>
            <a:pPr marL="0" lvl="0" indent="0" algn="ctr" rtl="0">
              <a:spcBef>
                <a:spcPts val="0"/>
              </a:spcBef>
              <a:spcAft>
                <a:spcPts val="0"/>
              </a:spcAft>
              <a:buNone/>
            </a:pPr>
            <a:endParaRPr lang="en" sz="1600" dirty="0">
              <a:latin typeface="Georgia" panose="02040502050405020303" pitchFamily="18" charset="0"/>
              <a:cs typeface="Big Caslon Medium" panose="02000603090000020003" pitchFamily="2" charset="-79"/>
            </a:endParaRPr>
          </a:p>
          <a:p>
            <a:pPr marL="0" lvl="0" indent="0" algn="ctr" rtl="0">
              <a:spcBef>
                <a:spcPts val="0"/>
              </a:spcBef>
              <a:spcAft>
                <a:spcPts val="0"/>
              </a:spcAft>
              <a:buNone/>
            </a:pPr>
            <a:r>
              <a:rPr lang="en" sz="1600" dirty="0">
                <a:latin typeface="Georgia" panose="02040502050405020303" pitchFamily="18" charset="0"/>
                <a:cs typeface="Big Caslon Medium" panose="02000603090000020003" pitchFamily="2" charset="-79"/>
              </a:rPr>
              <a:t>Co-Authors: Marc Auerbach, MD, FAAP, MSc, Maybelle Kou, MD, </a:t>
            </a:r>
          </a:p>
          <a:p>
            <a:pPr marL="0" lvl="0" indent="0" algn="ctr" rtl="0">
              <a:spcBef>
                <a:spcPts val="0"/>
              </a:spcBef>
              <a:spcAft>
                <a:spcPts val="0"/>
              </a:spcAft>
              <a:buNone/>
            </a:pPr>
            <a:r>
              <a:rPr lang="en" sz="1600" dirty="0">
                <a:latin typeface="Georgia" panose="02040502050405020303" pitchFamily="18" charset="0"/>
                <a:cs typeface="Big Caslon Medium" panose="02000603090000020003" pitchFamily="2" charset="-79"/>
              </a:rPr>
              <a:t>Megan Lavoie, MD, </a:t>
            </a:r>
            <a:r>
              <a:rPr lang="en" sz="1600" dirty="0" err="1">
                <a:latin typeface="Georgia" panose="02040502050405020303" pitchFamily="18" charset="0"/>
                <a:cs typeface="Big Caslon Medium" panose="02000603090000020003" pitchFamily="2" charset="-79"/>
              </a:rPr>
              <a:t>Khoon</a:t>
            </a:r>
            <a:r>
              <a:rPr lang="en" sz="1600" dirty="0">
                <a:latin typeface="Georgia" panose="02040502050405020303" pitchFamily="18" charset="0"/>
                <a:cs typeface="Big Caslon Medium" panose="02000603090000020003" pitchFamily="2" charset="-79"/>
              </a:rPr>
              <a:t>-Yen Tay, MD, </a:t>
            </a:r>
            <a:r>
              <a:rPr lang="en" sz="1600" dirty="0" err="1">
                <a:latin typeface="Georgia" panose="02040502050405020303" pitchFamily="18" charset="0"/>
                <a:cs typeface="Big Caslon Medium" panose="02000603090000020003" pitchFamily="2" charset="-79"/>
              </a:rPr>
              <a:t>Suzana</a:t>
            </a:r>
            <a:r>
              <a:rPr lang="en" sz="1600" dirty="0">
                <a:latin typeface="Georgia" panose="02040502050405020303" pitchFamily="18" charset="0"/>
                <a:cs typeface="Big Caslon Medium" panose="02000603090000020003" pitchFamily="2" charset="-79"/>
              </a:rPr>
              <a:t> Tsao, DO, Grace Good, MA, </a:t>
            </a:r>
          </a:p>
          <a:p>
            <a:pPr marL="0" lvl="0" indent="0" algn="ctr" rtl="0">
              <a:spcBef>
                <a:spcPts val="0"/>
              </a:spcBef>
              <a:spcAft>
                <a:spcPts val="0"/>
              </a:spcAft>
              <a:buNone/>
            </a:pPr>
            <a:r>
              <a:rPr lang="en" sz="1600" dirty="0">
                <a:latin typeface="Georgia" panose="02040502050405020303" pitchFamily="18" charset="0"/>
                <a:cs typeface="Big Caslon Medium" panose="02000603090000020003" pitchFamily="2" charset="-79"/>
              </a:rPr>
              <a:t>Rebekah Burns, MD, Anita Thomas, MD, MPH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6EBC627-717C-2845-B6DC-D53704298490}"/>
              </a:ext>
            </a:extLst>
          </p:cNvPr>
          <p:cNvGraphicFramePr/>
          <p:nvPr>
            <p:extLst>
              <p:ext uri="{D42A27DB-BD31-4B8C-83A1-F6EECF244321}">
                <p14:modId xmlns:p14="http://schemas.microsoft.com/office/powerpoint/2010/main" val="2572067283"/>
              </p:ext>
            </p:extLst>
          </p:nvPr>
        </p:nvGraphicFramePr>
        <p:xfrm>
          <a:off x="1817223" y="1027019"/>
          <a:ext cx="5141495" cy="358264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5F1C286-1461-5E4A-9BA8-E9D30DEA1D76}"/>
              </a:ext>
            </a:extLst>
          </p:cNvPr>
          <p:cNvSpPr txBox="1"/>
          <p:nvPr/>
        </p:nvSpPr>
        <p:spPr>
          <a:xfrm>
            <a:off x="4526315" y="1631309"/>
            <a:ext cx="1040670" cy="738664"/>
          </a:xfrm>
          <a:prstGeom prst="rect">
            <a:avLst/>
          </a:prstGeom>
          <a:noFill/>
        </p:spPr>
        <p:txBody>
          <a:bodyPr wrap="none" rtlCol="0">
            <a:spAutoFit/>
          </a:bodyPr>
          <a:lstStyle/>
          <a:p>
            <a:pPr algn="ctr"/>
            <a:r>
              <a:rPr lang="en-US" b="1" dirty="0">
                <a:latin typeface="Georgia" panose="02040502050405020303" pitchFamily="18" charset="0"/>
                <a:cs typeface="Arial" panose="020B0604020202020204" pitchFamily="34" charset="0"/>
              </a:rPr>
              <a:t>Internal </a:t>
            </a:r>
          </a:p>
          <a:p>
            <a:pPr algn="ctr"/>
            <a:r>
              <a:rPr lang="en-US" b="1" dirty="0">
                <a:latin typeface="Georgia" panose="02040502050405020303" pitchFamily="18" charset="0"/>
                <a:cs typeface="Arial" panose="020B0604020202020204" pitchFamily="34" charset="0"/>
              </a:rPr>
              <a:t>Medicine</a:t>
            </a:r>
          </a:p>
          <a:p>
            <a:pPr algn="ctr"/>
            <a:r>
              <a:rPr lang="en-US" b="1" dirty="0">
                <a:latin typeface="Georgia" panose="02040502050405020303" pitchFamily="18" charset="0"/>
                <a:cs typeface="Arial" panose="020B0604020202020204" pitchFamily="34" charset="0"/>
              </a:rPr>
              <a:t>22%</a:t>
            </a:r>
          </a:p>
        </p:txBody>
      </p:sp>
      <p:sp>
        <p:nvSpPr>
          <p:cNvPr id="7" name="TextBox 6">
            <a:extLst>
              <a:ext uri="{FF2B5EF4-FFF2-40B4-BE49-F238E27FC236}">
                <a16:creationId xmlns:a16="http://schemas.microsoft.com/office/drawing/2014/main" id="{77B4E925-BAE8-1845-9630-C105401A2ACD}"/>
              </a:ext>
            </a:extLst>
          </p:cNvPr>
          <p:cNvSpPr txBox="1"/>
          <p:nvPr/>
        </p:nvSpPr>
        <p:spPr>
          <a:xfrm>
            <a:off x="4715071" y="3085762"/>
            <a:ext cx="1120820" cy="523220"/>
          </a:xfrm>
          <a:prstGeom prst="rect">
            <a:avLst/>
          </a:prstGeom>
          <a:noFill/>
        </p:spPr>
        <p:txBody>
          <a:bodyPr wrap="none" rtlCol="0">
            <a:spAutoFit/>
          </a:bodyPr>
          <a:lstStyle/>
          <a:p>
            <a:pPr algn="ctr"/>
            <a:r>
              <a:rPr lang="en-US" b="1" dirty="0">
                <a:latin typeface="Georgia" panose="02040502050405020303" pitchFamily="18" charset="0"/>
                <a:cs typeface="Arial" panose="020B0604020202020204" pitchFamily="34" charset="0"/>
              </a:rPr>
              <a:t>Pediatrics</a:t>
            </a:r>
          </a:p>
          <a:p>
            <a:pPr algn="ctr"/>
            <a:r>
              <a:rPr lang="en-US" b="1" dirty="0">
                <a:latin typeface="Georgia" panose="02040502050405020303" pitchFamily="18" charset="0"/>
                <a:cs typeface="Arial" panose="020B0604020202020204" pitchFamily="34" charset="0"/>
              </a:rPr>
              <a:t>22%</a:t>
            </a:r>
          </a:p>
        </p:txBody>
      </p:sp>
      <p:sp>
        <p:nvSpPr>
          <p:cNvPr id="9" name="TextBox 8">
            <a:extLst>
              <a:ext uri="{FF2B5EF4-FFF2-40B4-BE49-F238E27FC236}">
                <a16:creationId xmlns:a16="http://schemas.microsoft.com/office/drawing/2014/main" id="{1EBA7E7F-D02F-C24F-B117-C5298B3CDCAE}"/>
              </a:ext>
            </a:extLst>
          </p:cNvPr>
          <p:cNvSpPr txBox="1"/>
          <p:nvPr/>
        </p:nvSpPr>
        <p:spPr>
          <a:xfrm>
            <a:off x="3616115" y="4444335"/>
            <a:ext cx="917239" cy="523220"/>
          </a:xfrm>
          <a:prstGeom prst="rect">
            <a:avLst/>
          </a:prstGeom>
          <a:noFill/>
        </p:spPr>
        <p:txBody>
          <a:bodyPr wrap="none" rtlCol="0">
            <a:spAutoFit/>
          </a:bodyPr>
          <a:lstStyle/>
          <a:p>
            <a:pPr algn="ctr"/>
            <a:r>
              <a:rPr lang="en-US" b="1" dirty="0">
                <a:latin typeface="Georgia" panose="02040502050405020303" pitchFamily="18" charset="0"/>
                <a:cs typeface="Arial" panose="020B0604020202020204" pitchFamily="34" charset="0"/>
              </a:rPr>
              <a:t>Surgery</a:t>
            </a:r>
          </a:p>
          <a:p>
            <a:pPr algn="ctr"/>
            <a:r>
              <a:rPr lang="en-US" b="1" dirty="0">
                <a:latin typeface="Georgia" panose="02040502050405020303" pitchFamily="18" charset="0"/>
                <a:cs typeface="Arial" panose="020B0604020202020204" pitchFamily="34" charset="0"/>
              </a:rPr>
              <a:t>9%</a:t>
            </a:r>
          </a:p>
        </p:txBody>
      </p:sp>
      <p:sp>
        <p:nvSpPr>
          <p:cNvPr id="10" name="TextBox 9">
            <a:extLst>
              <a:ext uri="{FF2B5EF4-FFF2-40B4-BE49-F238E27FC236}">
                <a16:creationId xmlns:a16="http://schemas.microsoft.com/office/drawing/2014/main" id="{2E8ECE03-C9C6-004C-B24C-CE92536F943F}"/>
              </a:ext>
            </a:extLst>
          </p:cNvPr>
          <p:cNvSpPr txBox="1"/>
          <p:nvPr/>
        </p:nvSpPr>
        <p:spPr>
          <a:xfrm>
            <a:off x="4509482" y="4433955"/>
            <a:ext cx="1074333" cy="523220"/>
          </a:xfrm>
          <a:prstGeom prst="rect">
            <a:avLst/>
          </a:prstGeom>
          <a:noFill/>
        </p:spPr>
        <p:txBody>
          <a:bodyPr wrap="none" rtlCol="0">
            <a:spAutoFit/>
          </a:bodyPr>
          <a:lstStyle/>
          <a:p>
            <a:pPr algn="ctr"/>
            <a:r>
              <a:rPr lang="en-US" b="1" dirty="0">
                <a:latin typeface="Georgia" panose="02040502050405020303" pitchFamily="18" charset="0"/>
                <a:cs typeface="Arial" panose="020B0604020202020204" pitchFamily="34" charset="0"/>
              </a:rPr>
              <a:t>Med Peds</a:t>
            </a:r>
          </a:p>
          <a:p>
            <a:pPr algn="ctr"/>
            <a:r>
              <a:rPr lang="en-US" b="1" dirty="0">
                <a:latin typeface="Georgia" panose="02040502050405020303" pitchFamily="18" charset="0"/>
                <a:cs typeface="Arial" panose="020B0604020202020204" pitchFamily="34" charset="0"/>
              </a:rPr>
              <a:t>3%</a:t>
            </a:r>
          </a:p>
        </p:txBody>
      </p:sp>
      <p:sp>
        <p:nvSpPr>
          <p:cNvPr id="11" name="TextBox 10">
            <a:extLst>
              <a:ext uri="{FF2B5EF4-FFF2-40B4-BE49-F238E27FC236}">
                <a16:creationId xmlns:a16="http://schemas.microsoft.com/office/drawing/2014/main" id="{8ECC6223-0502-3945-B3B3-4CEF1BAFE410}"/>
              </a:ext>
            </a:extLst>
          </p:cNvPr>
          <p:cNvSpPr txBox="1"/>
          <p:nvPr/>
        </p:nvSpPr>
        <p:spPr>
          <a:xfrm>
            <a:off x="2560544" y="4261989"/>
            <a:ext cx="1148071" cy="523220"/>
          </a:xfrm>
          <a:prstGeom prst="rect">
            <a:avLst/>
          </a:prstGeom>
          <a:noFill/>
        </p:spPr>
        <p:txBody>
          <a:bodyPr wrap="none" rtlCol="0">
            <a:spAutoFit/>
          </a:bodyPr>
          <a:lstStyle/>
          <a:p>
            <a:pPr algn="ctr"/>
            <a:r>
              <a:rPr lang="en-US" b="1" dirty="0">
                <a:latin typeface="Georgia" panose="02040502050405020303" pitchFamily="18" charset="0"/>
                <a:cs typeface="Arial" panose="020B0604020202020204" pitchFamily="34" charset="0"/>
              </a:rPr>
              <a:t>Neurology</a:t>
            </a:r>
          </a:p>
          <a:p>
            <a:pPr algn="ctr"/>
            <a:r>
              <a:rPr lang="en-US" b="1" dirty="0">
                <a:latin typeface="Georgia" panose="02040502050405020303" pitchFamily="18" charset="0"/>
                <a:cs typeface="Arial" panose="020B0604020202020204" pitchFamily="34" charset="0"/>
              </a:rPr>
              <a:t>2%</a:t>
            </a:r>
          </a:p>
        </p:txBody>
      </p:sp>
      <p:sp>
        <p:nvSpPr>
          <p:cNvPr id="12" name="TextBox 11">
            <a:extLst>
              <a:ext uri="{FF2B5EF4-FFF2-40B4-BE49-F238E27FC236}">
                <a16:creationId xmlns:a16="http://schemas.microsoft.com/office/drawing/2014/main" id="{E69E1BA8-3B3D-D54B-93CF-7C7AFB33BACA}"/>
              </a:ext>
            </a:extLst>
          </p:cNvPr>
          <p:cNvSpPr txBox="1"/>
          <p:nvPr/>
        </p:nvSpPr>
        <p:spPr>
          <a:xfrm>
            <a:off x="1803270" y="3793876"/>
            <a:ext cx="1757772" cy="523220"/>
          </a:xfrm>
          <a:prstGeom prst="rect">
            <a:avLst/>
          </a:prstGeom>
          <a:noFill/>
        </p:spPr>
        <p:txBody>
          <a:bodyPr wrap="square" rtlCol="0">
            <a:spAutoFit/>
          </a:bodyPr>
          <a:lstStyle/>
          <a:p>
            <a:pPr algn="ctr"/>
            <a:r>
              <a:rPr lang="en-US" b="1" dirty="0">
                <a:latin typeface="Georgia" panose="02040502050405020303" pitchFamily="18" charset="0"/>
                <a:cs typeface="Arial" panose="020B0604020202020204" pitchFamily="34" charset="0"/>
              </a:rPr>
              <a:t>Family Medicine </a:t>
            </a:r>
          </a:p>
          <a:p>
            <a:pPr algn="ctr"/>
            <a:r>
              <a:rPr lang="en-US" b="1" dirty="0">
                <a:latin typeface="Georgia" panose="02040502050405020303" pitchFamily="18" charset="0"/>
                <a:cs typeface="Arial" panose="020B0604020202020204" pitchFamily="34" charset="0"/>
              </a:rPr>
              <a:t>2%</a:t>
            </a:r>
          </a:p>
        </p:txBody>
      </p:sp>
      <p:sp>
        <p:nvSpPr>
          <p:cNvPr id="13" name="TextBox 12">
            <a:extLst>
              <a:ext uri="{FF2B5EF4-FFF2-40B4-BE49-F238E27FC236}">
                <a16:creationId xmlns:a16="http://schemas.microsoft.com/office/drawing/2014/main" id="{0DE76AB7-DDE5-0C47-BE15-B30618C10CC4}"/>
              </a:ext>
            </a:extLst>
          </p:cNvPr>
          <p:cNvSpPr txBox="1"/>
          <p:nvPr/>
        </p:nvSpPr>
        <p:spPr>
          <a:xfrm>
            <a:off x="3108594" y="1958494"/>
            <a:ext cx="721672" cy="523220"/>
          </a:xfrm>
          <a:prstGeom prst="rect">
            <a:avLst/>
          </a:prstGeom>
          <a:noFill/>
        </p:spPr>
        <p:txBody>
          <a:bodyPr wrap="none" rtlCol="0">
            <a:spAutoFit/>
          </a:bodyPr>
          <a:lstStyle/>
          <a:p>
            <a:pPr algn="ctr"/>
            <a:r>
              <a:rPr lang="en-US" b="1" dirty="0">
                <a:latin typeface="Georgia" panose="02040502050405020303" pitchFamily="18" charset="0"/>
                <a:cs typeface="Arial" panose="020B0604020202020204" pitchFamily="34" charset="0"/>
              </a:rPr>
              <a:t>Other</a:t>
            </a:r>
          </a:p>
          <a:p>
            <a:pPr algn="ctr"/>
            <a:r>
              <a:rPr lang="en-US" b="1" dirty="0">
                <a:latin typeface="Georgia" panose="02040502050405020303" pitchFamily="18" charset="0"/>
                <a:cs typeface="Arial" panose="020B0604020202020204" pitchFamily="34" charset="0"/>
              </a:rPr>
              <a:t>40%</a:t>
            </a:r>
          </a:p>
        </p:txBody>
      </p:sp>
      <p:sp>
        <p:nvSpPr>
          <p:cNvPr id="14" name="Google Shape;78;p17">
            <a:extLst>
              <a:ext uri="{FF2B5EF4-FFF2-40B4-BE49-F238E27FC236}">
                <a16:creationId xmlns:a16="http://schemas.microsoft.com/office/drawing/2014/main" id="{27D4318D-0C88-1E47-B9CA-77D85BBF7A42}"/>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Medical Students With Various Interests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13C32C5-C537-1648-A6E5-D6F61DD04332}"/>
              </a:ext>
            </a:extLst>
          </p:cNvPr>
          <p:cNvGraphicFramePr/>
          <p:nvPr>
            <p:extLst>
              <p:ext uri="{D42A27DB-BD31-4B8C-83A1-F6EECF244321}">
                <p14:modId xmlns:p14="http://schemas.microsoft.com/office/powerpoint/2010/main" val="3780763298"/>
              </p:ext>
            </p:extLst>
          </p:nvPr>
        </p:nvGraphicFramePr>
        <p:xfrm>
          <a:off x="1681297" y="1023582"/>
          <a:ext cx="5781406" cy="3841147"/>
        </p:xfrm>
        <a:graphic>
          <a:graphicData uri="http://schemas.openxmlformats.org/drawingml/2006/chart">
            <c:chart xmlns:c="http://schemas.openxmlformats.org/drawingml/2006/chart" xmlns:r="http://schemas.openxmlformats.org/officeDocument/2006/relationships" r:id="rId3"/>
          </a:graphicData>
        </a:graphic>
      </p:graphicFrame>
      <p:sp>
        <p:nvSpPr>
          <p:cNvPr id="13" name="Google Shape;78;p17">
            <a:extLst>
              <a:ext uri="{FF2B5EF4-FFF2-40B4-BE49-F238E27FC236}">
                <a16:creationId xmlns:a16="http://schemas.microsoft.com/office/drawing/2014/main" id="{33A8C75C-102E-0E4C-A68B-4187CDC48214}"/>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err="1">
                <a:latin typeface="Arial Rounded MT Bold" panose="020F0704030504030204" pitchFamily="34" charset="77"/>
              </a:rPr>
              <a:t>Prebrief</a:t>
            </a:r>
            <a:endParaRPr sz="3200" b="1" dirty="0">
              <a:latin typeface="Arial Rounded MT Bold" panose="020F0704030504030204" pitchFamily="34" charset="7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1FB2425-535D-C743-A0B5-CF4A8C5415CB}"/>
              </a:ext>
            </a:extLst>
          </p:cNvPr>
          <p:cNvGraphicFramePr/>
          <p:nvPr>
            <p:extLst>
              <p:ext uri="{D42A27DB-BD31-4B8C-83A1-F6EECF244321}">
                <p14:modId xmlns:p14="http://schemas.microsoft.com/office/powerpoint/2010/main" val="3552186556"/>
              </p:ext>
            </p:extLst>
          </p:nvPr>
        </p:nvGraphicFramePr>
        <p:xfrm>
          <a:off x="1524000" y="851471"/>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Google Shape;78;p17">
            <a:extLst>
              <a:ext uri="{FF2B5EF4-FFF2-40B4-BE49-F238E27FC236}">
                <a16:creationId xmlns:a16="http://schemas.microsoft.com/office/drawing/2014/main" id="{CFE93734-38E7-014B-A4C9-73F82BF4F0C1}"/>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Debrief</a:t>
            </a:r>
            <a:endParaRPr sz="3200" b="1" dirty="0">
              <a:latin typeface="Arial Rounded MT Bold" panose="020F0704030504030204" pitchFamily="34" charset="77"/>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3DA9F78-B5E6-C547-9B92-0F781B6C5930}"/>
              </a:ext>
            </a:extLst>
          </p:cNvPr>
          <p:cNvGraphicFramePr/>
          <p:nvPr>
            <p:extLst>
              <p:ext uri="{D42A27DB-BD31-4B8C-83A1-F6EECF244321}">
                <p14:modId xmlns:p14="http://schemas.microsoft.com/office/powerpoint/2010/main" val="3772208526"/>
              </p:ext>
            </p:extLst>
          </p:nvPr>
        </p:nvGraphicFramePr>
        <p:xfrm>
          <a:off x="473725" y="851471"/>
          <a:ext cx="8358575" cy="4251232"/>
        </p:xfrm>
        <a:graphic>
          <a:graphicData uri="http://schemas.openxmlformats.org/drawingml/2006/chart">
            <c:chart xmlns:c="http://schemas.openxmlformats.org/drawingml/2006/chart" xmlns:r="http://schemas.openxmlformats.org/officeDocument/2006/relationships" r:id="rId3"/>
          </a:graphicData>
        </a:graphic>
      </p:graphicFrame>
      <p:sp>
        <p:nvSpPr>
          <p:cNvPr id="5" name="5-Point Star 4">
            <a:extLst>
              <a:ext uri="{FF2B5EF4-FFF2-40B4-BE49-F238E27FC236}">
                <a16:creationId xmlns:a16="http://schemas.microsoft.com/office/drawing/2014/main" id="{6D0B757B-2A35-C04E-970E-D76522619371}"/>
              </a:ext>
            </a:extLst>
          </p:cNvPr>
          <p:cNvSpPr/>
          <p:nvPr/>
        </p:nvSpPr>
        <p:spPr>
          <a:xfrm>
            <a:off x="7557890" y="1706574"/>
            <a:ext cx="163773" cy="157957"/>
          </a:xfrm>
          <a:prstGeom prst="star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5-Point Star 8">
            <a:extLst>
              <a:ext uri="{FF2B5EF4-FFF2-40B4-BE49-F238E27FC236}">
                <a16:creationId xmlns:a16="http://schemas.microsoft.com/office/drawing/2014/main" id="{29B49760-FF48-674F-A758-46C3965798A2}"/>
              </a:ext>
            </a:extLst>
          </p:cNvPr>
          <p:cNvSpPr/>
          <p:nvPr/>
        </p:nvSpPr>
        <p:spPr>
          <a:xfrm>
            <a:off x="7564141" y="3332792"/>
            <a:ext cx="163773" cy="157957"/>
          </a:xfrm>
          <a:prstGeom prst="star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D7A80C94-B749-A540-8A03-56D06CAFB210}"/>
              </a:ext>
            </a:extLst>
          </p:cNvPr>
          <p:cNvSpPr/>
          <p:nvPr/>
        </p:nvSpPr>
        <p:spPr>
          <a:xfrm>
            <a:off x="7557890" y="3002240"/>
            <a:ext cx="163773" cy="157957"/>
          </a:xfrm>
          <a:prstGeom prst="star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B43E6713-D9DA-C444-9130-8A9DBA44CCB4}"/>
              </a:ext>
            </a:extLst>
          </p:cNvPr>
          <p:cNvSpPr/>
          <p:nvPr/>
        </p:nvSpPr>
        <p:spPr>
          <a:xfrm>
            <a:off x="7557889" y="1376022"/>
            <a:ext cx="163773" cy="157957"/>
          </a:xfrm>
          <a:prstGeom prst="star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Google Shape;78;p17">
            <a:extLst>
              <a:ext uri="{FF2B5EF4-FFF2-40B4-BE49-F238E27FC236}">
                <a16:creationId xmlns:a16="http://schemas.microsoft.com/office/drawing/2014/main" id="{6273E988-E1CE-C240-9F18-959453B189CD}"/>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Students</a:t>
            </a:r>
            <a:endParaRPr sz="3200" b="1" dirty="0">
              <a:latin typeface="Arial Rounded MT Bold" panose="020F0704030504030204" pitchFamily="34" charset="77"/>
            </a:endParaRPr>
          </a:p>
        </p:txBody>
      </p:sp>
      <p:sp>
        <p:nvSpPr>
          <p:cNvPr id="19" name="5-Point Star 18">
            <a:extLst>
              <a:ext uri="{FF2B5EF4-FFF2-40B4-BE49-F238E27FC236}">
                <a16:creationId xmlns:a16="http://schemas.microsoft.com/office/drawing/2014/main" id="{789DDCA5-469A-FF4C-BBE5-78D749A02C74}"/>
              </a:ext>
            </a:extLst>
          </p:cNvPr>
          <p:cNvSpPr/>
          <p:nvPr/>
        </p:nvSpPr>
        <p:spPr>
          <a:xfrm>
            <a:off x="7557888" y="3894514"/>
            <a:ext cx="163773" cy="157957"/>
          </a:xfrm>
          <a:prstGeom prst="star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F659EDC-FAD3-5B48-844E-E384F7AFA224}"/>
              </a:ext>
            </a:extLst>
          </p:cNvPr>
          <p:cNvGraphicFramePr/>
          <p:nvPr>
            <p:extLst>
              <p:ext uri="{D42A27DB-BD31-4B8C-83A1-F6EECF244321}">
                <p14:modId xmlns:p14="http://schemas.microsoft.com/office/powerpoint/2010/main" val="289042061"/>
              </p:ext>
            </p:extLst>
          </p:nvPr>
        </p:nvGraphicFramePr>
        <p:xfrm>
          <a:off x="1524000" y="800729"/>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78;p17">
            <a:extLst>
              <a:ext uri="{FF2B5EF4-FFF2-40B4-BE49-F238E27FC236}">
                <a16:creationId xmlns:a16="http://schemas.microsoft.com/office/drawing/2014/main" id="{BF9D5C26-1254-5B4F-ACB1-16D74F8BE8D5}"/>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Students</a:t>
            </a:r>
            <a:endParaRPr sz="3200" b="1" dirty="0">
              <a:latin typeface="Arial Rounded MT Bold" panose="020F0704030504030204" pitchFamily="34" charset="77"/>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4576299-3BDE-464B-9166-345F8D9B8CFC}"/>
              </a:ext>
            </a:extLst>
          </p:cNvPr>
          <p:cNvGraphicFramePr/>
          <p:nvPr>
            <p:extLst>
              <p:ext uri="{D42A27DB-BD31-4B8C-83A1-F6EECF244321}">
                <p14:modId xmlns:p14="http://schemas.microsoft.com/office/powerpoint/2010/main" val="1800509778"/>
              </p:ext>
            </p:extLst>
          </p:nvPr>
        </p:nvGraphicFramePr>
        <p:xfrm>
          <a:off x="1524000" y="658205"/>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78;p17">
            <a:extLst>
              <a:ext uri="{FF2B5EF4-FFF2-40B4-BE49-F238E27FC236}">
                <a16:creationId xmlns:a16="http://schemas.microsoft.com/office/drawing/2014/main" id="{F1334F8E-2C5F-0948-B87D-A65782A0A468}"/>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Facilitators</a:t>
            </a:r>
            <a:endParaRPr sz="3200" b="1" dirty="0">
              <a:latin typeface="Arial Rounded MT Bold" panose="020F0704030504030204" pitchFamily="34" charset="7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4AE3EFD-4B6B-3547-B5B8-AB675CA4D7E9}"/>
              </a:ext>
            </a:extLst>
          </p:cNvPr>
          <p:cNvGraphicFramePr/>
          <p:nvPr>
            <p:extLst>
              <p:ext uri="{D42A27DB-BD31-4B8C-83A1-F6EECF244321}">
                <p14:modId xmlns:p14="http://schemas.microsoft.com/office/powerpoint/2010/main" val="1541396893"/>
              </p:ext>
            </p:extLst>
          </p:nvPr>
        </p:nvGraphicFramePr>
        <p:xfrm>
          <a:off x="1524000" y="768057"/>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4A97AD6-EF4E-E144-BD19-FD39B859AEF1}"/>
              </a:ext>
            </a:extLst>
          </p:cNvPr>
          <p:cNvSpPr txBox="1"/>
          <p:nvPr/>
        </p:nvSpPr>
        <p:spPr>
          <a:xfrm>
            <a:off x="5926238" y="3842795"/>
            <a:ext cx="537327" cy="307777"/>
          </a:xfrm>
          <a:prstGeom prst="rect">
            <a:avLst/>
          </a:prstGeom>
          <a:noFill/>
        </p:spPr>
        <p:txBody>
          <a:bodyPr wrap="none" rtlCol="0">
            <a:spAutoFit/>
          </a:bodyPr>
          <a:lstStyle/>
          <a:p>
            <a:r>
              <a:rPr lang="en-US" b="1" dirty="0"/>
              <a:t>+ 41</a:t>
            </a:r>
          </a:p>
        </p:txBody>
      </p:sp>
      <p:sp>
        <p:nvSpPr>
          <p:cNvPr id="10" name="TextBox 9">
            <a:extLst>
              <a:ext uri="{FF2B5EF4-FFF2-40B4-BE49-F238E27FC236}">
                <a16:creationId xmlns:a16="http://schemas.microsoft.com/office/drawing/2014/main" id="{B6F5731B-1715-F840-B75B-9F2D733B9DB8}"/>
              </a:ext>
            </a:extLst>
          </p:cNvPr>
          <p:cNvSpPr txBox="1"/>
          <p:nvPr/>
        </p:nvSpPr>
        <p:spPr>
          <a:xfrm>
            <a:off x="7153154" y="3595062"/>
            <a:ext cx="537327" cy="307777"/>
          </a:xfrm>
          <a:prstGeom prst="rect">
            <a:avLst/>
          </a:prstGeom>
          <a:noFill/>
        </p:spPr>
        <p:txBody>
          <a:bodyPr wrap="none" rtlCol="0">
            <a:spAutoFit/>
          </a:bodyPr>
          <a:lstStyle/>
          <a:p>
            <a:r>
              <a:rPr lang="en-US" b="1" dirty="0"/>
              <a:t>+ 66</a:t>
            </a:r>
          </a:p>
        </p:txBody>
      </p:sp>
      <p:sp>
        <p:nvSpPr>
          <p:cNvPr id="6" name="Google Shape;78;p17">
            <a:extLst>
              <a:ext uri="{FF2B5EF4-FFF2-40B4-BE49-F238E27FC236}">
                <a16:creationId xmlns:a16="http://schemas.microsoft.com/office/drawing/2014/main" id="{C866A362-CFAC-714D-A77E-8429AB06DC0F}"/>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Net Promoter Score (NPS)</a:t>
            </a:r>
            <a:endParaRPr sz="3200" b="1" dirty="0">
              <a:latin typeface="Arial Rounded MT Bold" panose="020F0704030504030204" pitchFamily="34" charset="7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 sz="2000" dirty="0">
                <a:solidFill>
                  <a:schemeClr val="bg2"/>
                </a:solidFill>
                <a:latin typeface="Georgia" panose="02040502050405020303" pitchFamily="18" charset="0"/>
              </a:rPr>
              <a:t>Smaller groups preferred</a:t>
            </a:r>
            <a:endParaRPr sz="2000" dirty="0">
              <a:solidFill>
                <a:schemeClr val="bg2"/>
              </a:solidFill>
              <a:latin typeface="Georgia" panose="02040502050405020303" pitchFamily="18" charset="0"/>
            </a:endParaRPr>
          </a:p>
          <a:p>
            <a:r>
              <a:rPr lang="en" sz="2000" dirty="0">
                <a:solidFill>
                  <a:schemeClr val="bg2"/>
                </a:solidFill>
                <a:latin typeface="Georgia" panose="02040502050405020303" pitchFamily="18" charset="0"/>
              </a:rPr>
              <a:t>Difficult to communicate over each other at times</a:t>
            </a:r>
            <a:endParaRPr sz="2000" dirty="0">
              <a:solidFill>
                <a:schemeClr val="bg2"/>
              </a:solidFill>
              <a:latin typeface="Georgia" panose="02040502050405020303" pitchFamily="18" charset="0"/>
            </a:endParaRPr>
          </a:p>
          <a:p>
            <a:r>
              <a:rPr lang="en" sz="2000" dirty="0">
                <a:solidFill>
                  <a:schemeClr val="bg2"/>
                </a:solidFill>
                <a:latin typeface="Georgia" panose="02040502050405020303" pitchFamily="18" charset="0"/>
              </a:rPr>
              <a:t>Importance of structure and expectations</a:t>
            </a:r>
            <a:endParaRPr sz="2000" dirty="0">
              <a:solidFill>
                <a:schemeClr val="bg2"/>
              </a:solidFill>
              <a:latin typeface="Georgia" panose="02040502050405020303" pitchFamily="18" charset="0"/>
            </a:endParaRPr>
          </a:p>
        </p:txBody>
      </p:sp>
      <p:sp>
        <p:nvSpPr>
          <p:cNvPr id="4" name="Google Shape;78;p17">
            <a:extLst>
              <a:ext uri="{FF2B5EF4-FFF2-40B4-BE49-F238E27FC236}">
                <a16:creationId xmlns:a16="http://schemas.microsoft.com/office/drawing/2014/main" id="{C274A7B9-0E3D-0847-80FB-5CFBF0E07A3D}"/>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Limiting Factors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34"/>
          <p:cNvSpPr txBox="1">
            <a:spLocks noGrp="1"/>
          </p:cNvSpPr>
          <p:nvPr>
            <p:ph type="body" idx="1"/>
          </p:nvPr>
        </p:nvSpPr>
        <p:spPr>
          <a:xfrm>
            <a:off x="311700" y="961407"/>
            <a:ext cx="8520600" cy="3416400"/>
          </a:xfrm>
          <a:prstGeom prst="rect">
            <a:avLst/>
          </a:prstGeom>
        </p:spPr>
        <p:txBody>
          <a:bodyPr spcFirstLastPara="1" wrap="square" lIns="91425" tIns="91425" rIns="91425" bIns="91425" anchor="t" anchorCtr="0">
            <a:noAutofit/>
          </a:bodyPr>
          <a:lstStyle/>
          <a:p>
            <a:r>
              <a:rPr lang="en" sz="2000" dirty="0">
                <a:solidFill>
                  <a:schemeClr val="bg2"/>
                </a:solidFill>
                <a:latin typeface="Georgia" panose="02040502050405020303" pitchFamily="18" charset="0"/>
              </a:rPr>
              <a:t>Family centered communication challenging</a:t>
            </a:r>
          </a:p>
          <a:p>
            <a:pPr marL="857250" lvl="1" indent="-285750">
              <a:spcBef>
                <a:spcPts val="0"/>
              </a:spcBef>
              <a:buSzPts val="1800"/>
            </a:pPr>
            <a:r>
              <a:rPr lang="en-US" dirty="0">
                <a:solidFill>
                  <a:schemeClr val="bg2"/>
                </a:solidFill>
                <a:latin typeface="Georgia" panose="02040502050405020303" pitchFamily="18" charset="0"/>
              </a:rPr>
              <a:t>“I think practicing family centered care might not be the best task to practice with </a:t>
            </a:r>
            <a:r>
              <a:rPr lang="en-US" dirty="0" err="1">
                <a:solidFill>
                  <a:schemeClr val="bg2"/>
                </a:solidFill>
                <a:latin typeface="Georgia" panose="02040502050405020303" pitchFamily="18" charset="0"/>
              </a:rPr>
              <a:t>telesimulation</a:t>
            </a:r>
            <a:r>
              <a:rPr lang="en-US" dirty="0">
                <a:solidFill>
                  <a:schemeClr val="bg2"/>
                </a:solidFill>
                <a:latin typeface="Georgia" panose="02040502050405020303" pitchFamily="18" charset="0"/>
              </a:rPr>
              <a:t> - it was hard to not talk over each other. Break out rooms?” (F15). </a:t>
            </a:r>
          </a:p>
          <a:p>
            <a:endParaRPr lang="en" dirty="0">
              <a:solidFill>
                <a:schemeClr val="bg2"/>
              </a:solidFill>
              <a:latin typeface="Georgia" panose="02040502050405020303" pitchFamily="18" charset="0"/>
            </a:endParaRPr>
          </a:p>
          <a:p>
            <a:r>
              <a:rPr lang="en" sz="2000" dirty="0">
                <a:solidFill>
                  <a:schemeClr val="bg2"/>
                </a:solidFill>
                <a:latin typeface="Georgia" panose="02040502050405020303" pitchFamily="18" charset="0"/>
              </a:rPr>
              <a:t>More sophisticated video with more branch points</a:t>
            </a:r>
          </a:p>
          <a:p>
            <a:pPr marL="857250" lvl="1" indent="-285750">
              <a:spcBef>
                <a:spcPts val="0"/>
              </a:spcBef>
              <a:buSzPts val="1800"/>
            </a:pPr>
            <a:r>
              <a:rPr lang="en-US" dirty="0">
                <a:solidFill>
                  <a:schemeClr val="bg2"/>
                </a:solidFill>
                <a:latin typeface="Georgia" panose="02040502050405020303" pitchFamily="18" charset="0"/>
              </a:rPr>
              <a:t>“The linear, non-responsive nature of the video components [was challenging]…[This] is unfortunately a limitation of the format of the session.  I am not sure of the feasibility of creating a pre-made simulation such as this with "branch points" or other forms of response to the interventions initiated by the team…That said, for a relatively simple case like seizure, it worked for our group, as there were not a lot of different roads to go down and our team generally identified and performed the proper steps in the expected order” (F32)</a:t>
            </a:r>
          </a:p>
        </p:txBody>
      </p:sp>
      <p:sp>
        <p:nvSpPr>
          <p:cNvPr id="4" name="Google Shape;78;p17">
            <a:extLst>
              <a:ext uri="{FF2B5EF4-FFF2-40B4-BE49-F238E27FC236}">
                <a16:creationId xmlns:a16="http://schemas.microsoft.com/office/drawing/2014/main" id="{B8C4C9D3-F1FE-3B4A-9B73-932D1BB76A55}"/>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Growth Opportunities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6" name="Google Shape;176;p33">
            <a:extLst>
              <a:ext uri="{FF2B5EF4-FFF2-40B4-BE49-F238E27FC236}">
                <a16:creationId xmlns:a16="http://schemas.microsoft.com/office/drawing/2014/main" id="{E918787E-88C1-9847-975A-1CCF136821FF}"/>
              </a:ext>
            </a:extLst>
          </p:cNvPr>
          <p:cNvSpPr txBox="1">
            <a:spLocks noGrp="1"/>
          </p:cNvSpPr>
          <p:nvPr>
            <p:ph type="body" idx="1"/>
          </p:nvPr>
        </p:nvSpPr>
        <p:spPr>
          <a:xfrm>
            <a:off x="416688" y="975054"/>
            <a:ext cx="3991539" cy="3416400"/>
          </a:xfrm>
          <a:prstGeom prst="rect">
            <a:avLst/>
          </a:prstGeom>
        </p:spPr>
        <p:txBody>
          <a:bodyPr spcFirstLastPara="1" wrap="square" lIns="91425" tIns="91425" rIns="91425" bIns="91425" anchor="t" anchorCtr="0">
            <a:noAutofit/>
          </a:bodyPr>
          <a:lstStyle/>
          <a:p>
            <a:r>
              <a:rPr lang="en-US" dirty="0">
                <a:solidFill>
                  <a:schemeClr val="bg2"/>
                </a:solidFill>
                <a:latin typeface="Georgia" panose="02040502050405020303" pitchFamily="18" charset="0"/>
              </a:rPr>
              <a:t>Feasible</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Acceptable</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Effective</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Promoted</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Low cost</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Easy to use</a:t>
            </a:r>
            <a:endParaRPr dirty="0">
              <a:solidFill>
                <a:schemeClr val="bg2"/>
              </a:solidFill>
              <a:latin typeface="Georgia" panose="02040502050405020303" pitchFamily="18" charset="0"/>
            </a:endParaRPr>
          </a:p>
        </p:txBody>
      </p:sp>
      <p:sp>
        <p:nvSpPr>
          <p:cNvPr id="5" name="Google Shape;78;p17">
            <a:extLst>
              <a:ext uri="{FF2B5EF4-FFF2-40B4-BE49-F238E27FC236}">
                <a16:creationId xmlns:a16="http://schemas.microsoft.com/office/drawing/2014/main" id="{C11584FE-C231-2C4D-9635-65E2CDCF2A28}"/>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Conclusion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 sz="2000" dirty="0">
                <a:solidFill>
                  <a:schemeClr val="bg2"/>
                </a:solidFill>
                <a:latin typeface="Georgia" panose="02040502050405020303" pitchFamily="18" charset="0"/>
              </a:rPr>
              <a:t>Simulation is an effective </a:t>
            </a:r>
            <a:r>
              <a:rPr lang="en-US" sz="2000" dirty="0">
                <a:solidFill>
                  <a:schemeClr val="bg2"/>
                </a:solidFill>
                <a:latin typeface="Georgia" panose="02040502050405020303" pitchFamily="18" charset="0"/>
              </a:rPr>
              <a:t>way to:</a:t>
            </a:r>
          </a:p>
          <a:p>
            <a:pPr marL="857250" lvl="1" indent="-285750">
              <a:spcBef>
                <a:spcPts val="0"/>
              </a:spcBef>
              <a:buSzPts val="1800"/>
            </a:pPr>
            <a:r>
              <a:rPr lang="en-US" sz="1800" dirty="0">
                <a:solidFill>
                  <a:schemeClr val="bg2"/>
                </a:solidFill>
                <a:latin typeface="Georgia" panose="02040502050405020303" pitchFamily="18" charset="0"/>
              </a:rPr>
              <a:t>Transfer medical knowledge</a:t>
            </a:r>
          </a:p>
          <a:p>
            <a:pPr marL="857250" lvl="1" indent="-285750">
              <a:spcBef>
                <a:spcPts val="0"/>
              </a:spcBef>
              <a:buSzPts val="1800"/>
            </a:pPr>
            <a:r>
              <a:rPr lang="en-US" sz="1800" dirty="0">
                <a:solidFill>
                  <a:schemeClr val="bg2"/>
                </a:solidFill>
                <a:latin typeface="Georgia" panose="02040502050405020303" pitchFamily="18" charset="0"/>
              </a:rPr>
              <a:t>Develop teamwork/communication skills</a:t>
            </a:r>
          </a:p>
          <a:p>
            <a:pPr marL="857250" lvl="1" indent="-285750">
              <a:spcBef>
                <a:spcPts val="0"/>
              </a:spcBef>
              <a:buSzPts val="1800"/>
            </a:pPr>
            <a:r>
              <a:rPr lang="en-US" sz="1800" dirty="0">
                <a:solidFill>
                  <a:schemeClr val="bg2"/>
                </a:solidFill>
                <a:latin typeface="Georgia" panose="02040502050405020303" pitchFamily="18" charset="0"/>
              </a:rPr>
              <a:t>Work on leadership</a:t>
            </a:r>
            <a:endParaRPr sz="1800" dirty="0">
              <a:solidFill>
                <a:schemeClr val="bg2"/>
              </a:solidFill>
              <a:latin typeface="Georgia" panose="02040502050405020303" pitchFamily="18" charset="0"/>
            </a:endParaRPr>
          </a:p>
          <a:p>
            <a:endParaRPr lang="en" sz="2000" dirty="0">
              <a:solidFill>
                <a:schemeClr val="bg2"/>
              </a:solidFill>
              <a:latin typeface="Georgia" panose="02040502050405020303" pitchFamily="18" charset="0"/>
            </a:endParaRPr>
          </a:p>
          <a:p>
            <a:r>
              <a:rPr lang="en" sz="2000" dirty="0">
                <a:solidFill>
                  <a:schemeClr val="bg2"/>
                </a:solidFill>
                <a:latin typeface="Georgia" panose="02040502050405020303" pitchFamily="18" charset="0"/>
              </a:rPr>
              <a:t>COVID-19 pandemic introduces new challenges for training</a:t>
            </a:r>
          </a:p>
          <a:p>
            <a:pPr marL="857250" lvl="1" indent="-285750">
              <a:spcBef>
                <a:spcPts val="0"/>
              </a:spcBef>
              <a:buSzPts val="1800"/>
            </a:pPr>
            <a:r>
              <a:rPr lang="en" sz="1800" dirty="0">
                <a:solidFill>
                  <a:schemeClr val="bg2"/>
                </a:solidFill>
                <a:latin typeface="Georgia" panose="02040502050405020303" pitchFamily="18" charset="0"/>
              </a:rPr>
              <a:t>People cannot all be in the same location</a:t>
            </a:r>
          </a:p>
          <a:p>
            <a:pPr marL="857250" lvl="1" indent="-285750">
              <a:spcBef>
                <a:spcPts val="0"/>
              </a:spcBef>
              <a:buSzPts val="1800"/>
            </a:pPr>
            <a:endParaRPr dirty="0">
              <a:solidFill>
                <a:schemeClr val="bg2"/>
              </a:solidFill>
              <a:latin typeface="Georgia" panose="02040502050405020303" pitchFamily="18" charset="0"/>
            </a:endParaRPr>
          </a:p>
          <a:p>
            <a:pPr marL="0" indent="0">
              <a:spcBef>
                <a:spcPts val="1600"/>
              </a:spcBef>
              <a:spcAft>
                <a:spcPts val="1600"/>
              </a:spcAft>
              <a:buNone/>
            </a:pPr>
            <a:r>
              <a:rPr lang="en" b="1" dirty="0">
                <a:solidFill>
                  <a:schemeClr val="bg2"/>
                </a:solidFill>
                <a:latin typeface="Georgia" panose="02040502050405020303" pitchFamily="18" charset="0"/>
              </a:rPr>
              <a:t>Is a simplified version of </a:t>
            </a:r>
            <a:r>
              <a:rPr lang="en" b="1" dirty="0" err="1">
                <a:solidFill>
                  <a:schemeClr val="bg2"/>
                </a:solidFill>
                <a:latin typeface="Georgia" panose="02040502050405020303" pitchFamily="18" charset="0"/>
              </a:rPr>
              <a:t>telesimulation</a:t>
            </a:r>
            <a:r>
              <a:rPr lang="en" b="1" dirty="0">
                <a:solidFill>
                  <a:schemeClr val="bg2"/>
                </a:solidFill>
                <a:latin typeface="Georgia" panose="02040502050405020303" pitchFamily="18" charset="0"/>
              </a:rPr>
              <a:t> feasible and acceptable as a form of learning when learners are separated by distance?</a:t>
            </a:r>
            <a:endParaRPr b="1" dirty="0">
              <a:solidFill>
                <a:schemeClr val="bg2"/>
              </a:solidFill>
              <a:latin typeface="Georgia" panose="02040502050405020303" pitchFamily="18" charset="0"/>
            </a:endParaRPr>
          </a:p>
        </p:txBody>
      </p:sp>
      <p:sp>
        <p:nvSpPr>
          <p:cNvPr id="4" name="Google Shape;78;p17">
            <a:extLst>
              <a:ext uri="{FF2B5EF4-FFF2-40B4-BE49-F238E27FC236}">
                <a16:creationId xmlns:a16="http://schemas.microsoft.com/office/drawing/2014/main" id="{57DC9565-E563-6141-85D2-A19C51738152}"/>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5" name="Google Shape;176;p33">
            <a:extLst>
              <a:ext uri="{FF2B5EF4-FFF2-40B4-BE49-F238E27FC236}">
                <a16:creationId xmlns:a16="http://schemas.microsoft.com/office/drawing/2014/main" id="{94832443-96E0-A143-B7C8-285F46B2101C}"/>
              </a:ext>
            </a:extLst>
          </p:cNvPr>
          <p:cNvSpPr txBox="1">
            <a:spLocks noGrp="1"/>
          </p:cNvSpPr>
          <p:nvPr>
            <p:ph type="body" idx="1"/>
          </p:nvPr>
        </p:nvSpPr>
        <p:spPr>
          <a:xfrm>
            <a:off x="426882" y="1236828"/>
            <a:ext cx="8091520" cy="3416400"/>
          </a:xfrm>
          <a:prstGeom prst="rect">
            <a:avLst/>
          </a:prstGeom>
        </p:spPr>
        <p:txBody>
          <a:bodyPr spcFirstLastPara="1" wrap="square" lIns="91425" tIns="91425" rIns="91425" bIns="91425" anchor="t" anchorCtr="0">
            <a:noAutofit/>
          </a:bodyPr>
          <a:lstStyle/>
          <a:p>
            <a:r>
              <a:rPr lang="en-US" dirty="0">
                <a:solidFill>
                  <a:schemeClr val="bg2"/>
                </a:solidFill>
                <a:latin typeface="Georgia" panose="02040502050405020303" pitchFamily="18" charset="0"/>
              </a:rPr>
              <a:t>Adapt to feedback (choose your own adventure)</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Compare modalities</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Trial with novice facilitators</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Trial with different learners</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What is the best way to study the efficacy of </a:t>
            </a:r>
            <a:r>
              <a:rPr lang="en-US" dirty="0" err="1">
                <a:solidFill>
                  <a:schemeClr val="bg2"/>
                </a:solidFill>
                <a:latin typeface="Georgia" panose="02040502050405020303" pitchFamily="18" charset="0"/>
              </a:rPr>
              <a:t>telesimulation</a:t>
            </a:r>
            <a:r>
              <a:rPr lang="en-US" dirty="0">
                <a:solidFill>
                  <a:schemeClr val="bg2"/>
                </a:solidFill>
                <a:latin typeface="Georgia" panose="02040502050405020303" pitchFamily="18" charset="0"/>
              </a:rPr>
              <a:t> tools?</a:t>
            </a:r>
          </a:p>
        </p:txBody>
      </p:sp>
      <p:sp>
        <p:nvSpPr>
          <p:cNvPr id="6" name="Google Shape;78;p17">
            <a:extLst>
              <a:ext uri="{FF2B5EF4-FFF2-40B4-BE49-F238E27FC236}">
                <a16:creationId xmlns:a16="http://schemas.microsoft.com/office/drawing/2014/main" id="{05C59216-C8FE-874E-8890-0841CAFED280}"/>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latin typeface="Arial Rounded MT Bold" panose="020F0704030504030204" pitchFamily="34" charset="77"/>
              </a:rPr>
              <a:t>Next steps</a:t>
            </a:r>
            <a:endParaRPr sz="3200" b="1" dirty="0">
              <a:latin typeface="Arial Rounded MT Bold" panose="020F0704030504030204" pitchFamily="34" charset="77"/>
            </a:endParaRPr>
          </a:p>
        </p:txBody>
      </p:sp>
    </p:spTree>
    <p:extLst>
      <p:ext uri="{BB962C8B-B14F-4D97-AF65-F5344CB8AC3E}">
        <p14:creationId xmlns:p14="http://schemas.microsoft.com/office/powerpoint/2010/main" val="1757909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6" name="Google Shape;78;p17">
            <a:extLst>
              <a:ext uri="{FF2B5EF4-FFF2-40B4-BE49-F238E27FC236}">
                <a16:creationId xmlns:a16="http://schemas.microsoft.com/office/drawing/2014/main" id="{9D8002DF-C0BA-024F-B6A7-E04705D8BD56}"/>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latin typeface="Arial Rounded MT Bold" panose="020F0704030504030204" pitchFamily="34" charset="77"/>
              </a:rPr>
              <a:t>Thank you. </a:t>
            </a:r>
            <a:endParaRPr sz="3200" b="1" dirty="0">
              <a:latin typeface="Arial Rounded MT Bold" panose="020F0704030504030204" pitchFamily="34" charset="77"/>
            </a:endParaRPr>
          </a:p>
        </p:txBody>
      </p:sp>
      <p:sp>
        <p:nvSpPr>
          <p:cNvPr id="7" name="Google Shape;78;p17">
            <a:extLst>
              <a:ext uri="{FF2B5EF4-FFF2-40B4-BE49-F238E27FC236}">
                <a16:creationId xmlns:a16="http://schemas.microsoft.com/office/drawing/2014/main" id="{3FEAEEAD-97FA-1B45-8401-6144365155EA}"/>
              </a:ext>
            </a:extLst>
          </p:cNvPr>
          <p:cNvSpPr txBox="1">
            <a:spLocks/>
          </p:cNvSpPr>
          <p:nvPr/>
        </p:nvSpPr>
        <p:spPr>
          <a:xfrm>
            <a:off x="3455215" y="1999050"/>
            <a:ext cx="254527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6"/>
          <p:cNvSpPr txBox="1">
            <a:spLocks noGrp="1"/>
          </p:cNvSpPr>
          <p:nvPr>
            <p:ph type="body" idx="1"/>
          </p:nvPr>
        </p:nvSpPr>
        <p:spPr>
          <a:xfrm>
            <a:off x="311700" y="3197822"/>
            <a:ext cx="8037900" cy="1002300"/>
          </a:xfrm>
          <a:prstGeom prst="rect">
            <a:avLst/>
          </a:prstGeom>
        </p:spPr>
        <p:txBody>
          <a:bodyPr spcFirstLastPara="1" wrap="square" lIns="91425" tIns="91425" rIns="91425" bIns="91425" anchor="t" anchorCtr="0">
            <a:noAutofit/>
          </a:bodyPr>
          <a:lstStyle/>
          <a:p>
            <a:pPr marL="419100" indent="-285750">
              <a:buSzPts val="1500"/>
            </a:pPr>
            <a:r>
              <a:rPr lang="en" dirty="0">
                <a:latin typeface="Georgia" panose="02040502050405020303" pitchFamily="18" charset="0"/>
              </a:rPr>
              <a:t>Developed pre-COVID-19 pandemic</a:t>
            </a:r>
            <a:endParaRPr dirty="0">
              <a:latin typeface="Georgia" panose="02040502050405020303" pitchFamily="18" charset="0"/>
            </a:endParaRPr>
          </a:p>
          <a:p>
            <a:pPr marL="419100" indent="-285750">
              <a:buSzPts val="1500"/>
            </a:pPr>
            <a:r>
              <a:rPr lang="en" dirty="0">
                <a:latin typeface="Georgia" panose="02040502050405020303" pitchFamily="18" charset="0"/>
              </a:rPr>
              <a:t>Free Open Access Medical Education (</a:t>
            </a:r>
            <a:r>
              <a:rPr lang="en" dirty="0" err="1">
                <a:latin typeface="Georgia" panose="02040502050405020303" pitchFamily="18" charset="0"/>
              </a:rPr>
              <a:t>FOAMed</a:t>
            </a:r>
            <a:r>
              <a:rPr lang="en" dirty="0">
                <a:latin typeface="Georgia" panose="02040502050405020303" pitchFamily="18" charset="0"/>
              </a:rPr>
              <a:t>)</a:t>
            </a:r>
            <a:endParaRPr dirty="0">
              <a:latin typeface="Georgia" panose="02040502050405020303" pitchFamily="18" charset="0"/>
            </a:endParaRPr>
          </a:p>
          <a:p>
            <a:pPr marL="419100" indent="-285750">
              <a:buSzPts val="1500"/>
            </a:pPr>
            <a:r>
              <a:rPr lang="en" dirty="0">
                <a:latin typeface="Georgia" panose="02040502050405020303" pitchFamily="18" charset="0"/>
              </a:rPr>
              <a:t>Low resource: no simulation lab, manikins, technologists or professional handlers</a:t>
            </a:r>
            <a:endParaRPr dirty="0">
              <a:latin typeface="Georgia" panose="02040502050405020303" pitchFamily="18" charset="0"/>
            </a:endParaRPr>
          </a:p>
        </p:txBody>
      </p:sp>
      <p:pic>
        <p:nvPicPr>
          <p:cNvPr id="73" name="Google Shape;73;p16"/>
          <p:cNvPicPr preferRelativeResize="0"/>
          <p:nvPr/>
        </p:nvPicPr>
        <p:blipFill>
          <a:blip r:embed="rId3">
            <a:alphaModFix/>
          </a:blip>
          <a:stretch>
            <a:fillRect/>
          </a:stretch>
        </p:blipFill>
        <p:spPr>
          <a:xfrm>
            <a:off x="3840199" y="278771"/>
            <a:ext cx="4839776" cy="2805134"/>
          </a:xfrm>
          <a:prstGeom prst="rect">
            <a:avLst/>
          </a:prstGeom>
          <a:noFill/>
          <a:ln>
            <a:noFill/>
          </a:ln>
        </p:spPr>
      </p:pic>
      <p:sp>
        <p:nvSpPr>
          <p:cNvPr id="5" name="Google Shape;78;p17">
            <a:extLst>
              <a:ext uri="{FF2B5EF4-FFF2-40B4-BE49-F238E27FC236}">
                <a16:creationId xmlns:a16="http://schemas.microsoft.com/office/drawing/2014/main" id="{298DECDB-0428-1A4E-8311-26C1E33E4B72}"/>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ACEP </a:t>
            </a:r>
            <a:r>
              <a:rPr lang="en-US" sz="3200" b="1" dirty="0" err="1">
                <a:latin typeface="Arial Rounded MT Bold" panose="020F0704030504030204" pitchFamily="34" charset="77"/>
              </a:rPr>
              <a:t>Simbox</a:t>
            </a:r>
            <a:endParaRPr lang="en-US" sz="3200" b="1" dirty="0">
              <a:latin typeface="Arial Rounded MT Bold" panose="020F0704030504030204" pitchFamily="34"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Facilitate Across Sim Spectrum</a:t>
            </a:r>
            <a:endParaRPr sz="3200" b="1" dirty="0">
              <a:latin typeface="Arial Rounded MT Bold" panose="020F0704030504030204" pitchFamily="34" charset="77"/>
            </a:endParaRPr>
          </a:p>
        </p:txBody>
      </p:sp>
      <p:pic>
        <p:nvPicPr>
          <p:cNvPr id="4" name="Picture 3" descr="A screenshot of a computer&#10;&#10;Description automatically generated">
            <a:extLst>
              <a:ext uri="{FF2B5EF4-FFF2-40B4-BE49-F238E27FC236}">
                <a16:creationId xmlns:a16="http://schemas.microsoft.com/office/drawing/2014/main" id="{8978AE21-B3F4-4246-9152-45993DC38C3D}"/>
              </a:ext>
            </a:extLst>
          </p:cNvPr>
          <p:cNvPicPr/>
          <p:nvPr/>
        </p:nvPicPr>
        <p:blipFill>
          <a:blip r:embed="rId3"/>
          <a:stretch>
            <a:fillRect/>
          </a:stretch>
        </p:blipFill>
        <p:spPr>
          <a:xfrm>
            <a:off x="1224169" y="1017724"/>
            <a:ext cx="6695661" cy="39915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2273696" y="884737"/>
            <a:ext cx="4908307" cy="3820975"/>
          </a:xfrm>
          <a:prstGeom prst="rect">
            <a:avLst/>
          </a:prstGeom>
          <a:noFill/>
          <a:ln>
            <a:noFill/>
          </a:ln>
        </p:spPr>
      </p:pic>
      <p:sp>
        <p:nvSpPr>
          <p:cNvPr id="6" name="Google Shape;78;p17">
            <a:extLst>
              <a:ext uri="{FF2B5EF4-FFF2-40B4-BE49-F238E27FC236}">
                <a16:creationId xmlns:a16="http://schemas.microsoft.com/office/drawing/2014/main" id="{7CDF0892-2159-3542-87E7-186BA2657345}"/>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Resources</a:t>
            </a:r>
            <a:endParaRPr sz="3200" b="1" dirty="0">
              <a:latin typeface="Arial Rounded MT Bold" panose="020F0704030504030204" pitchFamily="34" charset="77"/>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0"/>
          <p:cNvSpPr txBox="1">
            <a:spLocks noGrp="1"/>
          </p:cNvSpPr>
          <p:nvPr>
            <p:ph type="body" idx="1"/>
          </p:nvPr>
        </p:nvSpPr>
        <p:spPr>
          <a:xfrm>
            <a:off x="311700" y="1152475"/>
            <a:ext cx="2805900" cy="3416400"/>
          </a:xfrm>
          <a:prstGeom prst="rect">
            <a:avLst/>
          </a:prstGeom>
        </p:spPr>
        <p:txBody>
          <a:bodyPr spcFirstLastPara="1" wrap="square" lIns="91425" tIns="91425" rIns="91425" bIns="91425" anchor="t" anchorCtr="0">
            <a:noAutofit/>
          </a:bodyPr>
          <a:lstStyle/>
          <a:p>
            <a:pPr marL="114300" indent="0">
              <a:buNone/>
            </a:pPr>
            <a:r>
              <a:rPr lang="en" dirty="0">
                <a:solidFill>
                  <a:schemeClr val="bg2"/>
                </a:solidFill>
                <a:latin typeface="Georgia" panose="02040502050405020303" pitchFamily="18" charset="0"/>
              </a:rPr>
              <a:t>1. Write a script</a:t>
            </a:r>
            <a:endParaRPr dirty="0">
              <a:solidFill>
                <a:schemeClr val="bg2"/>
              </a:solidFill>
              <a:latin typeface="Georgia" panose="02040502050405020303" pitchFamily="18" charset="0"/>
            </a:endParaRPr>
          </a:p>
          <a:p>
            <a:pPr marL="114300" indent="0">
              <a:buNone/>
            </a:pPr>
            <a:r>
              <a:rPr lang="en" dirty="0">
                <a:solidFill>
                  <a:schemeClr val="bg2"/>
                </a:solidFill>
                <a:latin typeface="Georgia" panose="02040502050405020303" pitchFamily="18" charset="0"/>
              </a:rPr>
              <a:t>2. Video the patient</a:t>
            </a:r>
            <a:endParaRPr dirty="0">
              <a:solidFill>
                <a:schemeClr val="bg2"/>
              </a:solidFill>
              <a:latin typeface="Georgia" panose="02040502050405020303" pitchFamily="18" charset="0"/>
            </a:endParaRPr>
          </a:p>
          <a:p>
            <a:pPr marL="114300" indent="0">
              <a:buNone/>
            </a:pPr>
            <a:r>
              <a:rPr lang="en" dirty="0">
                <a:solidFill>
                  <a:schemeClr val="bg2"/>
                </a:solidFill>
                <a:latin typeface="Georgia" panose="02040502050405020303" pitchFamily="18" charset="0"/>
              </a:rPr>
              <a:t>3. Build the monitor</a:t>
            </a:r>
            <a:endParaRPr lang="en-US" dirty="0">
              <a:solidFill>
                <a:schemeClr val="bg2"/>
              </a:solidFill>
              <a:latin typeface="Georgia" panose="02040502050405020303" pitchFamily="18" charset="0"/>
            </a:endParaRPr>
          </a:p>
          <a:p>
            <a:pPr marL="0" indent="0">
              <a:spcBef>
                <a:spcPts val="1600"/>
              </a:spcBef>
              <a:buNone/>
            </a:pPr>
            <a:endParaRPr dirty="0">
              <a:solidFill>
                <a:schemeClr val="bg2"/>
              </a:solidFill>
              <a:latin typeface="Georgia" panose="02040502050405020303" pitchFamily="18" charset="0"/>
            </a:endParaRPr>
          </a:p>
          <a:p>
            <a:pPr marL="285750" indent="-285750">
              <a:lnSpc>
                <a:spcPct val="100000"/>
              </a:lnSpc>
            </a:pPr>
            <a:r>
              <a:rPr lang="en" dirty="0">
                <a:solidFill>
                  <a:schemeClr val="bg2"/>
                </a:solidFill>
                <a:latin typeface="Georgia" panose="02040502050405020303" pitchFamily="18" charset="0"/>
              </a:rPr>
              <a:t>Two facilitators</a:t>
            </a:r>
            <a:endParaRPr dirty="0">
              <a:solidFill>
                <a:schemeClr val="bg2"/>
              </a:solidFill>
              <a:latin typeface="Georgia" panose="02040502050405020303" pitchFamily="18" charset="0"/>
            </a:endParaRPr>
          </a:p>
          <a:p>
            <a:pPr marL="285750" indent="-285750">
              <a:lnSpc>
                <a:spcPct val="100000"/>
              </a:lnSpc>
            </a:pPr>
            <a:r>
              <a:rPr lang="en" dirty="0">
                <a:solidFill>
                  <a:schemeClr val="bg2"/>
                </a:solidFill>
                <a:latin typeface="Georgia" panose="02040502050405020303" pitchFamily="18" charset="0"/>
              </a:rPr>
              <a:t>Three participants</a:t>
            </a:r>
            <a:endParaRPr dirty="0">
              <a:solidFill>
                <a:schemeClr val="bg2"/>
              </a:solidFill>
              <a:latin typeface="Georgia" panose="02040502050405020303" pitchFamily="18" charset="0"/>
            </a:endParaRPr>
          </a:p>
          <a:p>
            <a:pPr marL="285750" indent="-285750">
              <a:lnSpc>
                <a:spcPct val="100000"/>
              </a:lnSpc>
              <a:spcAft>
                <a:spcPts val="1600"/>
              </a:spcAft>
            </a:pPr>
            <a:r>
              <a:rPr lang="en" dirty="0">
                <a:solidFill>
                  <a:schemeClr val="bg2"/>
                </a:solidFill>
                <a:latin typeface="Georgia" panose="02040502050405020303" pitchFamily="18" charset="0"/>
              </a:rPr>
              <a:t>A lot of support</a:t>
            </a:r>
            <a:endParaRPr dirty="0">
              <a:solidFill>
                <a:schemeClr val="bg2"/>
              </a:solidFill>
              <a:latin typeface="Georgia" panose="02040502050405020303" pitchFamily="18" charset="0"/>
            </a:endParaRPr>
          </a:p>
        </p:txBody>
      </p:sp>
      <p:pic>
        <p:nvPicPr>
          <p:cNvPr id="99" name="Google Shape;99;p20"/>
          <p:cNvPicPr preferRelativeResize="0"/>
          <p:nvPr/>
        </p:nvPicPr>
        <p:blipFill>
          <a:blip r:embed="rId3">
            <a:alphaModFix/>
          </a:blip>
          <a:stretch>
            <a:fillRect/>
          </a:stretch>
        </p:blipFill>
        <p:spPr>
          <a:xfrm>
            <a:off x="2790053" y="851471"/>
            <a:ext cx="5944513" cy="3517997"/>
          </a:xfrm>
          <a:prstGeom prst="rect">
            <a:avLst/>
          </a:prstGeom>
          <a:noFill/>
          <a:ln>
            <a:noFill/>
          </a:ln>
        </p:spPr>
      </p:pic>
      <p:sp>
        <p:nvSpPr>
          <p:cNvPr id="5" name="Google Shape;78;p17">
            <a:extLst>
              <a:ext uri="{FF2B5EF4-FFF2-40B4-BE49-F238E27FC236}">
                <a16:creationId xmlns:a16="http://schemas.microsoft.com/office/drawing/2014/main" id="{23700530-8402-094E-93CF-DC4A9E9D206F}"/>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How 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3" name="Online Media 2" descr="aceptelesimboxseizureHOSPITAL">
            <a:hlinkClick r:id="" action="ppaction://media"/>
            <a:extLst>
              <a:ext uri="{FF2B5EF4-FFF2-40B4-BE49-F238E27FC236}">
                <a16:creationId xmlns:a16="http://schemas.microsoft.com/office/drawing/2014/main" id="{14CD62C8-E26D-0743-8D18-6BD5EBD83081}"/>
              </a:ext>
            </a:extLst>
          </p:cNvPr>
          <p:cNvPicPr>
            <a:picLocks noRot="1" noChangeAspect="1"/>
          </p:cNvPicPr>
          <p:nvPr>
            <a:videoFile r:link="rId1"/>
          </p:nvPr>
        </p:nvPicPr>
        <p:blipFill>
          <a:blip r:embed="rId4"/>
          <a:stretch>
            <a:fillRect/>
          </a:stretch>
        </p:blipFill>
        <p:spPr>
          <a:xfrm>
            <a:off x="1461485" y="997139"/>
            <a:ext cx="6532729" cy="3674660"/>
          </a:xfrm>
          <a:prstGeom prst="rect">
            <a:avLst/>
          </a:prstGeom>
        </p:spPr>
      </p:pic>
      <p:sp>
        <p:nvSpPr>
          <p:cNvPr id="6" name="Google Shape;78;p17">
            <a:extLst>
              <a:ext uri="{FF2B5EF4-FFF2-40B4-BE49-F238E27FC236}">
                <a16:creationId xmlns:a16="http://schemas.microsoft.com/office/drawing/2014/main" id="{4C1E718D-E6E3-4547-AD40-6DCE8C9B0174}"/>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Let’s Visit The Website</a:t>
            </a:r>
            <a:endParaRPr sz="3200" b="1" dirty="0">
              <a:latin typeface="Arial Rounded MT Bold" panose="020F0704030504030204"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21"/>
          <p:cNvSpPr txBox="1">
            <a:spLocks noGrp="1"/>
          </p:cNvSpPr>
          <p:nvPr>
            <p:ph type="body" idx="1"/>
          </p:nvPr>
        </p:nvSpPr>
        <p:spPr>
          <a:xfrm>
            <a:off x="311700" y="1070589"/>
            <a:ext cx="8122616" cy="3416400"/>
          </a:xfrm>
          <a:prstGeom prst="rect">
            <a:avLst/>
          </a:prstGeom>
        </p:spPr>
        <p:txBody>
          <a:bodyPr spcFirstLastPara="1" wrap="square" lIns="91425" tIns="91425" rIns="91425" bIns="91425" anchor="t" anchorCtr="0">
            <a:noAutofit/>
          </a:bodyPr>
          <a:lstStyle/>
          <a:p>
            <a:pPr marL="0" lvl="0" indent="0" algn="l" rtl="0">
              <a:spcAft>
                <a:spcPts val="0"/>
              </a:spcAft>
              <a:buNone/>
            </a:pPr>
            <a:r>
              <a:rPr lang="en" sz="2000" b="1" dirty="0">
                <a:latin typeface="Georgia" panose="02040502050405020303" pitchFamily="18" charset="0"/>
              </a:rPr>
              <a:t>Participants: </a:t>
            </a:r>
            <a:endParaRPr sz="2000" b="1" dirty="0">
              <a:latin typeface="Georgia" panose="02040502050405020303" pitchFamily="18" charset="0"/>
            </a:endParaRPr>
          </a:p>
          <a:p>
            <a:pPr marL="457200" lvl="0" indent="-330200" algn="l" rtl="0">
              <a:spcAft>
                <a:spcPts val="0"/>
              </a:spcAft>
              <a:buSzPts val="1600"/>
              <a:buChar char="●"/>
            </a:pPr>
            <a:r>
              <a:rPr lang="en" dirty="0">
                <a:latin typeface="Georgia" panose="02040502050405020303" pitchFamily="18" charset="0"/>
              </a:rPr>
              <a:t>30 faculty and 300 medical students recruited via peer networks across four United States medical schools</a:t>
            </a:r>
            <a:endParaRPr dirty="0">
              <a:latin typeface="Georgia" panose="02040502050405020303" pitchFamily="18" charset="0"/>
            </a:endParaRPr>
          </a:p>
          <a:p>
            <a:pPr marL="457200" lvl="0" indent="-330200" algn="l" rtl="0">
              <a:spcAft>
                <a:spcPts val="0"/>
              </a:spcAft>
              <a:buSzPts val="1600"/>
              <a:buChar char="●"/>
            </a:pPr>
            <a:r>
              <a:rPr lang="en" dirty="0">
                <a:latin typeface="Georgia" panose="02040502050405020303" pitchFamily="18" charset="0"/>
              </a:rPr>
              <a:t>University of Pennsylvania, Yale University, University of Washington, and the Medical College of Wisconsin</a:t>
            </a:r>
            <a:endParaRPr dirty="0">
              <a:latin typeface="Georgia" panose="02040502050405020303" pitchFamily="18" charset="0"/>
            </a:endParaRPr>
          </a:p>
          <a:p>
            <a:pPr marL="457200" lvl="0" indent="-330200" algn="l" rtl="0">
              <a:spcAft>
                <a:spcPts val="0"/>
              </a:spcAft>
              <a:buSzPts val="1600"/>
              <a:buChar char="●"/>
            </a:pPr>
            <a:r>
              <a:rPr lang="en" dirty="0">
                <a:latin typeface="Georgia" panose="02040502050405020303" pitchFamily="18" charset="0"/>
              </a:rPr>
              <a:t>21 </a:t>
            </a:r>
            <a:r>
              <a:rPr lang="en" dirty="0" err="1">
                <a:latin typeface="Georgia" panose="02040502050405020303" pitchFamily="18" charset="0"/>
              </a:rPr>
              <a:t>telesimulation</a:t>
            </a:r>
            <a:r>
              <a:rPr lang="en" dirty="0">
                <a:latin typeface="Georgia" panose="02040502050405020303" pitchFamily="18" charset="0"/>
              </a:rPr>
              <a:t> drills of “Pediatric Seizure”, over 3 months</a:t>
            </a:r>
          </a:p>
          <a:p>
            <a:pPr marL="127000" lvl="0" indent="0" algn="l" rtl="0">
              <a:spcAft>
                <a:spcPts val="0"/>
              </a:spcAft>
              <a:buSzPts val="1600"/>
              <a:buNone/>
            </a:pPr>
            <a:endParaRPr b="1" dirty="0">
              <a:latin typeface="Georgia" panose="02040502050405020303" pitchFamily="18" charset="0"/>
            </a:endParaRPr>
          </a:p>
          <a:p>
            <a:pPr marL="0" lvl="0" indent="0" algn="l" rtl="0">
              <a:spcAft>
                <a:spcPts val="0"/>
              </a:spcAft>
              <a:buNone/>
            </a:pPr>
            <a:r>
              <a:rPr lang="en" sz="2000" b="1" dirty="0">
                <a:latin typeface="Georgia" panose="02040502050405020303" pitchFamily="18" charset="0"/>
              </a:rPr>
              <a:t>Data collection:</a:t>
            </a:r>
            <a:endParaRPr sz="2000" b="1" dirty="0">
              <a:latin typeface="Georgia" panose="02040502050405020303" pitchFamily="18" charset="0"/>
            </a:endParaRPr>
          </a:p>
          <a:p>
            <a:pPr marL="457200" lvl="0" indent="-330200" algn="l" rtl="0">
              <a:spcAft>
                <a:spcPts val="0"/>
              </a:spcAft>
              <a:buSzPts val="1600"/>
              <a:buChar char="●"/>
            </a:pPr>
            <a:r>
              <a:rPr lang="en" dirty="0">
                <a:latin typeface="Georgia" panose="02040502050405020303" pitchFamily="18" charset="0"/>
              </a:rPr>
              <a:t>Post-participation survey: questions from the Modified Simulation Effectiveness Tool (SET-M), Likert Scale questions, Net Promoter Scores (NPS), open-ended response</a:t>
            </a:r>
            <a:endParaRPr dirty="0">
              <a:latin typeface="Georgia" panose="02040502050405020303" pitchFamily="18" charset="0"/>
            </a:endParaRPr>
          </a:p>
        </p:txBody>
      </p:sp>
      <p:sp>
        <p:nvSpPr>
          <p:cNvPr id="4" name="Google Shape;78;p17">
            <a:extLst>
              <a:ext uri="{FF2B5EF4-FFF2-40B4-BE49-F238E27FC236}">
                <a16:creationId xmlns:a16="http://schemas.microsoft.com/office/drawing/2014/main" id="{5F5B29F2-4B89-294B-83C7-E6F63DE2AF22}"/>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Prospective, Observational Study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0A86D55-E69F-8740-BA57-DAE9A9E1C291}"/>
              </a:ext>
            </a:extLst>
          </p:cNvPr>
          <p:cNvGraphicFramePr/>
          <p:nvPr>
            <p:extLst>
              <p:ext uri="{D42A27DB-BD31-4B8C-83A1-F6EECF244321}">
                <p14:modId xmlns:p14="http://schemas.microsoft.com/office/powerpoint/2010/main" val="750331602"/>
              </p:ext>
            </p:extLst>
          </p:nvPr>
        </p:nvGraphicFramePr>
        <p:xfrm>
          <a:off x="1474900" y="1078174"/>
          <a:ext cx="5695665" cy="364358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245BB03-2190-E245-9BE3-2EF4D7190B8A}"/>
              </a:ext>
            </a:extLst>
          </p:cNvPr>
          <p:cNvSpPr txBox="1"/>
          <p:nvPr/>
        </p:nvSpPr>
        <p:spPr>
          <a:xfrm>
            <a:off x="3277148" y="3259572"/>
            <a:ext cx="1763624" cy="584775"/>
          </a:xfrm>
          <a:prstGeom prst="rect">
            <a:avLst/>
          </a:prstGeom>
          <a:noFill/>
        </p:spPr>
        <p:txBody>
          <a:bodyPr wrap="none" rtlCol="0">
            <a:spAutoFit/>
          </a:bodyPr>
          <a:lstStyle/>
          <a:p>
            <a:pPr algn="ctr"/>
            <a:r>
              <a:rPr lang="en-US" sz="1600" b="1" dirty="0">
                <a:latin typeface="Georgia" panose="02040502050405020303" pitchFamily="18" charset="0"/>
                <a:cs typeface="Arial" panose="020B0604020202020204" pitchFamily="34" charset="0"/>
              </a:rPr>
              <a:t>78% </a:t>
            </a:r>
          </a:p>
          <a:p>
            <a:pPr algn="ctr"/>
            <a:r>
              <a:rPr lang="en-US" sz="1600" b="1" dirty="0">
                <a:latin typeface="Georgia" panose="02040502050405020303" pitchFamily="18" charset="0"/>
                <a:cs typeface="Arial" panose="020B0604020202020204" pitchFamily="34" charset="0"/>
              </a:rPr>
              <a:t>Not Completed</a:t>
            </a:r>
          </a:p>
        </p:txBody>
      </p:sp>
      <p:sp>
        <p:nvSpPr>
          <p:cNvPr id="6" name="Google Shape;78;p17">
            <a:extLst>
              <a:ext uri="{FF2B5EF4-FFF2-40B4-BE49-F238E27FC236}">
                <a16:creationId xmlns:a16="http://schemas.microsoft.com/office/drawing/2014/main" id="{31C441C8-CEDD-2A49-A40C-0DDF0FE6AA87}"/>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b="1" dirty="0">
                <a:latin typeface="Arial Rounded MT Bold" panose="020F0704030504030204" pitchFamily="34" charset="77"/>
              </a:rPr>
              <a:t>Students Still (Do Not) Like To Complete Surveys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1647</Words>
  <Application>Microsoft Macintosh PowerPoint</Application>
  <PresentationFormat>On-screen Show (16:9)</PresentationFormat>
  <Paragraphs>193</Paragraphs>
  <Slides>21</Slides>
  <Notes>21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 Rounded MT Bold</vt:lpstr>
      <vt:lpstr>Arial</vt:lpstr>
      <vt:lpstr>Georgia</vt:lpstr>
      <vt:lpstr>Simple Light</vt:lpstr>
      <vt:lpstr>TeleSimulation: An Effective  Distance Alternative For Experiential Learning For Medical Student Education</vt:lpstr>
      <vt:lpstr>PowerPoint Presentation</vt:lpstr>
      <vt:lpstr>PowerPoint Presentation</vt:lpstr>
      <vt:lpstr>Facilitate Across Sim Spectrum</vt:lpstr>
      <vt:lpstr>Resources</vt:lpstr>
      <vt:lpstr>PowerPoint Presentation</vt:lpstr>
      <vt:lpstr>Let’s Visit The Website</vt:lpstr>
      <vt:lpstr>PowerPoint Presentation</vt:lpstr>
      <vt:lpstr>PowerPoint Presentation</vt:lpstr>
      <vt:lpstr>PowerPoint Presentation</vt:lpstr>
      <vt:lpstr>Prebrief</vt:lpstr>
      <vt:lpstr>Debrief</vt:lpstr>
      <vt:lpstr>Students</vt:lpstr>
      <vt:lpstr>Students</vt:lpstr>
      <vt:lpstr>Facilitators</vt:lpstr>
      <vt:lpstr>Net Promoter Score (NPS)</vt:lpstr>
      <vt:lpstr>PowerPoint Presentation</vt:lpstr>
      <vt:lpstr>PowerPoint Presentation</vt:lpstr>
      <vt:lpstr>PowerPoint Presentation</vt:lpstr>
      <vt:lpstr>Next steps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TeleSimulation: An Effective Alternative For Experiential Learning For Medical Student Education With Social Distancing Requirements</dc:title>
  <cp:lastModifiedBy>Elizabeth Sanseau</cp:lastModifiedBy>
  <cp:revision>104</cp:revision>
  <dcterms:modified xsi:type="dcterms:W3CDTF">2021-04-19T16:31:58Z</dcterms:modified>
</cp:coreProperties>
</file>