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1167" r:id="rId3"/>
    <p:sldId id="1154" r:id="rId4"/>
    <p:sldId id="1159" r:id="rId5"/>
    <p:sldId id="262" r:id="rId6"/>
    <p:sldId id="1165" r:id="rId7"/>
    <p:sldId id="263" r:id="rId8"/>
    <p:sldId id="1164" r:id="rId9"/>
    <p:sldId id="298" r:id="rId10"/>
    <p:sldId id="1166" r:id="rId11"/>
    <p:sldId id="1161" r:id="rId12"/>
    <p:sldId id="297" r:id="rId13"/>
    <p:sldId id="114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9"/>
    <p:restoredTop sz="67416"/>
  </p:normalViewPr>
  <p:slideViewPr>
    <p:cSldViewPr snapToGrid="0" snapToObjects="1">
      <p:cViewPr varScale="1">
        <p:scale>
          <a:sx n="77" d="100"/>
          <a:sy n="77" d="100"/>
        </p:scale>
        <p:origin x="1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20444-64E4-C348-8AF7-6118BC7DE9C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F8BF3-69C4-974E-BF32-51D58FEEB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 12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EMS ALASKA ECHO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2-2:45p EST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min background, 15 min demo, 20 min Q&amp;A.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8BF3-69C4-974E-BF32-51D58FEEBE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80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8BF3-69C4-974E-BF32-51D58FEEBE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41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conducted during pandemic -</a:t>
            </a:r>
          </a:p>
          <a:p>
            <a:r>
              <a:rPr lang="en-US" dirty="0"/>
              <a:t>Perceived effective (SET-M, Likert Scale), Promoted (Net Promoter Score), Feasible in these settings.</a:t>
            </a:r>
          </a:p>
          <a:p>
            <a:r>
              <a:rPr lang="en-US" dirty="0"/>
              <a:t>Alaska Native System</a:t>
            </a:r>
          </a:p>
          <a:p>
            <a:r>
              <a:rPr lang="en-US" dirty="0"/>
              <a:t>IHS/Tribal</a:t>
            </a:r>
          </a:p>
          <a:p>
            <a:r>
              <a:rPr lang="en-US" dirty="0"/>
              <a:t>Argentina, DR, Puerto Rico </a:t>
            </a:r>
          </a:p>
          <a:p>
            <a:r>
              <a:rPr lang="en-US" dirty="0" err="1"/>
              <a:t>Magaria</a:t>
            </a:r>
            <a:r>
              <a:rPr lang="en-US" dirty="0"/>
              <a:t>, Niger, MSF</a:t>
            </a:r>
          </a:p>
          <a:p>
            <a:r>
              <a:rPr lang="en-US" dirty="0"/>
              <a:t>Vellore, India, </a:t>
            </a:r>
            <a:r>
              <a:rPr lang="en-US" dirty="0" err="1"/>
              <a:t>PediSTARS</a:t>
            </a:r>
            <a:endParaRPr lang="en-US" dirty="0"/>
          </a:p>
          <a:p>
            <a:r>
              <a:rPr lang="en-US" dirty="0"/>
              <a:t>… high school students in West Philly through Outward bound</a:t>
            </a:r>
          </a:p>
          <a:p>
            <a:r>
              <a:rPr lang="en-US" dirty="0"/>
              <a:t>… EM resident trainees lacking pediatric emergency simulation-based training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Where are we going with this?</a:t>
            </a:r>
          </a:p>
          <a:p>
            <a:endParaRPr lang="en-US" dirty="0"/>
          </a:p>
          <a:p>
            <a:r>
              <a:rPr lang="en-US" dirty="0"/>
              <a:t>Primary interest is working to bring this resource to those community EDs, health centers, EMS groups CURRENTLY NOT DOING PEDIATRIC TRAININGS (run in person with remote facilitator)</a:t>
            </a:r>
          </a:p>
          <a:p>
            <a:endParaRPr lang="en-US" dirty="0"/>
          </a:p>
          <a:p>
            <a:r>
              <a:rPr lang="en-US" dirty="0"/>
              <a:t>Not making sim centers obsolete. This is not to replace traditional sim.</a:t>
            </a:r>
          </a:p>
          <a:p>
            <a:r>
              <a:rPr lang="en-US" dirty="0"/>
              <a:t>Simply cannot have experts everywhere anytime.</a:t>
            </a:r>
          </a:p>
          <a:p>
            <a:r>
              <a:rPr lang="en-US" dirty="0"/>
              <a:t>This is a way to connect experts to learners across the globe.</a:t>
            </a:r>
          </a:p>
          <a:p>
            <a:endParaRPr lang="en-US" dirty="0"/>
          </a:p>
          <a:p>
            <a:r>
              <a:rPr lang="en-US" dirty="0"/>
              <a:t>Interested in building relationships and training trainers, including novice sim facilitators.</a:t>
            </a:r>
          </a:p>
          <a:p>
            <a:r>
              <a:rPr lang="en-US" dirty="0"/>
              <a:t>I’m curious to know in a scholarly sense who can be trained to run these (nurses, medics, community health aides, high school students?)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SimBox</a:t>
            </a:r>
            <a:r>
              <a:rPr lang="en-US" dirty="0"/>
              <a:t> group thinks outside the box – how can we creatively push the norm in order to break down these barriers to simulation.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[Compass image: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File:Modern_Nautical_Compass_Rose.png</a:t>
            </a:r>
            <a:r>
              <a:rPr lang="en-US" dirty="0"/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8BF3-69C4-974E-BF32-51D58FEEBE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37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volunteers</a:t>
            </a:r>
          </a:p>
          <a:p>
            <a:endParaRPr lang="en-US" dirty="0"/>
          </a:p>
          <a:p>
            <a:r>
              <a:rPr lang="en-US" dirty="0"/>
              <a:t>Thank you</a:t>
            </a:r>
          </a:p>
          <a:p>
            <a:endParaRPr lang="en-US" dirty="0"/>
          </a:p>
          <a:p>
            <a:r>
              <a:rPr lang="en-US" dirty="0"/>
              <a:t>I will be the facilitator lead.</a:t>
            </a:r>
          </a:p>
          <a:p>
            <a:r>
              <a:rPr lang="en-US" dirty="0"/>
              <a:t>My co-facilitator Marc is embedded in the scenario – he is an experienced ER nurse.</a:t>
            </a:r>
          </a:p>
          <a:p>
            <a:r>
              <a:rPr lang="en-US" dirty="0"/>
              <a:t>As the lead, I will start the video with the </a:t>
            </a:r>
            <a:r>
              <a:rPr lang="en-US" dirty="0" err="1"/>
              <a:t>prebrief</a:t>
            </a:r>
            <a:r>
              <a:rPr lang="en-US" dirty="0"/>
              <a:t>, you will hear an intro and a dispatch call, and you will see a 2 min countdown clock.</a:t>
            </a:r>
          </a:p>
          <a:p>
            <a:r>
              <a:rPr lang="en-US" dirty="0"/>
              <a:t>Use those 2 minutes to assign each other team roles and gather any equipment, medications, or cognitive aides that you would need as if you were responding to a real patient scenario. </a:t>
            </a:r>
          </a:p>
          <a:p>
            <a:r>
              <a:rPr lang="en-US" dirty="0"/>
              <a:t>At the end of the 2 minutes you will see a video of a monitor and patient – this is when the scenario begins.</a:t>
            </a:r>
          </a:p>
          <a:p>
            <a:r>
              <a:rPr lang="en-US" dirty="0"/>
              <a:t>Communicate </a:t>
            </a:r>
            <a:r>
              <a:rPr lang="en-US" dirty="0" err="1"/>
              <a:t>outloud</a:t>
            </a:r>
            <a:r>
              <a:rPr lang="en-US" dirty="0"/>
              <a:t> with your team. The embedded nurse will be your eyes and ears – if you want vital signs, monitors connected, physical exam findings, access, or medications delivered, ask him/her </a:t>
            </a:r>
            <a:r>
              <a:rPr lang="en-US"/>
              <a:t>and they </a:t>
            </a:r>
            <a:r>
              <a:rPr lang="en-US" dirty="0"/>
              <a:t>will respond.</a:t>
            </a:r>
          </a:p>
          <a:p>
            <a:r>
              <a:rPr lang="en-US" dirty="0"/>
              <a:t>If you want any information from the parent ask </a:t>
            </a:r>
            <a:r>
              <a:rPr lang="en-US" dirty="0" err="1"/>
              <a:t>outloud</a:t>
            </a:r>
            <a:r>
              <a:rPr lang="en-US" dirty="0"/>
              <a:t> and we will provide that history.</a:t>
            </a:r>
          </a:p>
          <a:p>
            <a:r>
              <a:rPr lang="en-US" dirty="0"/>
              <a:t>If you are ever confused about the technology or case in general, please feel free to call a ”Timeout” and we will regroup.</a:t>
            </a:r>
          </a:p>
          <a:p>
            <a:r>
              <a:rPr lang="en-US" dirty="0"/>
              <a:t>As always with sim, we are working under the </a:t>
            </a:r>
            <a:r>
              <a:rPr lang="en-US" b="1" dirty="0"/>
              <a:t>basic assumption </a:t>
            </a:r>
            <a:r>
              <a:rPr lang="en-US" dirty="0"/>
              <a:t>that everyone participating is intelligent, capable and cares about doing their best and wants to improve.</a:t>
            </a:r>
          </a:p>
          <a:p>
            <a:r>
              <a:rPr lang="en-US" dirty="0"/>
              <a:t>Any questions before I start the video?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8BF3-69C4-974E-BF32-51D58FEEBE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68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This is not designed to replace traditional sim centers in places with those amazing resources.</a:t>
            </a:r>
          </a:p>
          <a:p>
            <a:r>
              <a:rPr lang="en-US" b="0" dirty="0"/>
              <a:t>This is a way to access peer reviewed, free, and easy-to-use experiential learning tools wherever you are.</a:t>
            </a:r>
          </a:p>
          <a:p>
            <a:r>
              <a:rPr lang="en-US" b="0" dirty="0"/>
              <a:t>Originally conceived as way to bring </a:t>
            </a:r>
            <a:r>
              <a:rPr lang="en-US" b="0" dirty="0" err="1"/>
              <a:t>FOAMed</a:t>
            </a:r>
            <a:r>
              <a:rPr lang="en-US" b="0" dirty="0"/>
              <a:t> to those without access to sim center who can’t travel to a course.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8BF3-69C4-974E-BF32-51D58FEEBE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In COVID adapted content to be used across spectrum of all in person, all remote, and a mix.</a:t>
            </a:r>
          </a:p>
          <a:p>
            <a:endParaRPr lang="en-US" b="1" dirty="0"/>
          </a:p>
          <a:p>
            <a:r>
              <a:rPr lang="en-US" b="1" dirty="0"/>
              <a:t>Who: </a:t>
            </a:r>
            <a:r>
              <a:rPr lang="en-US" dirty="0"/>
              <a:t>facilitators and/or creators (PEM docs, fellows, residents with or without sim expertise) </a:t>
            </a:r>
          </a:p>
          <a:p>
            <a:r>
              <a:rPr lang="en-US" b="1" dirty="0"/>
              <a:t>Who: </a:t>
            </a:r>
            <a:r>
              <a:rPr lang="en-US" dirty="0"/>
              <a:t>learners (students, residents, fellows, faculty, </a:t>
            </a:r>
            <a:r>
              <a:rPr lang="en-US" b="1" dirty="0"/>
              <a:t>EMS, interprofessional education)</a:t>
            </a:r>
            <a:endParaRPr lang="en-US" dirty="0"/>
          </a:p>
          <a:p>
            <a:r>
              <a:rPr lang="en-US" b="1" dirty="0"/>
              <a:t>Where: </a:t>
            </a:r>
            <a:r>
              <a:rPr lang="en-US" dirty="0"/>
              <a:t>all online, in community ED, in community ED (partner sites), in community ED (</a:t>
            </a:r>
            <a:r>
              <a:rPr lang="en-US" dirty="0" err="1"/>
              <a:t>nonpartner</a:t>
            </a:r>
            <a:r>
              <a:rPr lang="en-US" dirty="0"/>
              <a:t>- outreach), EMS</a:t>
            </a:r>
          </a:p>
          <a:p>
            <a:r>
              <a:rPr lang="en-US" b="1" dirty="0"/>
              <a:t>Why</a:t>
            </a:r>
            <a:r>
              <a:rPr lang="en-US" dirty="0"/>
              <a:t>: off the shelf simulation that can be done anywhere/anytime without need for sim center/technician/resources/sig planning</a:t>
            </a:r>
          </a:p>
          <a:p>
            <a:r>
              <a:rPr lang="en-US" b="1" dirty="0"/>
              <a:t>Relevance: </a:t>
            </a:r>
            <a:r>
              <a:rPr lang="en-US" dirty="0"/>
              <a:t>even more needed in this COVID and post COVID world</a:t>
            </a: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8BF3-69C4-974E-BF32-51D58FEEBE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91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When: </a:t>
            </a:r>
            <a:r>
              <a:rPr lang="en-US" dirty="0"/>
              <a:t>You are on a “slow” shift and have a new trainee or just want some practice to be better prepared to respond to the next sick pediatric patient call -- </a:t>
            </a:r>
          </a:p>
          <a:p>
            <a:r>
              <a:rPr lang="en-US" dirty="0"/>
              <a:t>Could use a white board and discuss a case OR do </a:t>
            </a:r>
            <a:r>
              <a:rPr lang="en-US" dirty="0" err="1"/>
              <a:t>SimBox</a:t>
            </a:r>
            <a:r>
              <a:rPr lang="en-US" dirty="0"/>
              <a:t>!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How: </a:t>
            </a:r>
            <a:r>
              <a:rPr lang="en-US" b="0" dirty="0"/>
              <a:t>Click on site, download case PDF with corresponding YouTube video.</a:t>
            </a:r>
          </a:p>
          <a:p>
            <a:r>
              <a:rPr lang="en-US" dirty="0"/>
              <a:t>Here is the website and QR code that will link you there.</a:t>
            </a:r>
          </a:p>
          <a:p>
            <a:endParaRPr lang="en-US" dirty="0"/>
          </a:p>
          <a:p>
            <a:r>
              <a:rPr lang="en-US" dirty="0"/>
              <a:t>  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8BF3-69C4-974E-BF32-51D58FEEBE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63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Easy to use on your next shift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8BF3-69C4-974E-BF32-51D58FEEBE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60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en-US" sz="1200" b="1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US" sz="1200" b="1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Sim on rails: 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facilitator streams YouTube video of the patient and monitor that trends vital signs over time, but does not change in response to interventions. To run: simply start/pause/stop/rewind.</a:t>
            </a:r>
          </a:p>
          <a:p>
            <a:pPr marL="158750" indent="0">
              <a:buFontTx/>
              <a:buNone/>
            </a:pPr>
            <a:endParaRPr lang="en-US" sz="12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If the participants meet all learning objectives in a timely fashion, the vital sign trend on the streaming video needs no manipulation. If the participants do not do an intervention, e.g., do not apply oxygen or do not give a medication, the facilitator rewinds the video to delay the progression in vital signs on the video stream. This can be done fast, without a significant pause or delay on the streaming video.</a:t>
            </a:r>
          </a:p>
          <a:p>
            <a:endParaRPr lang="en-US" sz="12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This differentiates from traditional simulation with a handler who responds to participant stated actions which requires higher costs, technologists, and more advanced training of facilitators. </a:t>
            </a:r>
          </a:p>
          <a:p>
            <a:pPr marL="158750" indent="0">
              <a:buFontTx/>
              <a:buNone/>
            </a:pPr>
            <a:endParaRPr lang="en-US" sz="12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8BF3-69C4-974E-BF32-51D58FEEBE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8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is an example of how one might set up their in-situ </a:t>
            </a:r>
            <a:r>
              <a:rPr lang="en-US" dirty="0" err="1"/>
              <a:t>SimBox</a:t>
            </a:r>
            <a:r>
              <a:rPr lang="en-US" dirty="0"/>
              <a:t> with a remotely located facilitator tele-commuting in.</a:t>
            </a:r>
          </a:p>
          <a:p>
            <a:endParaRPr lang="en-US" dirty="0"/>
          </a:p>
          <a:p>
            <a:r>
              <a:rPr lang="en-US" dirty="0"/>
              <a:t>Flexible to use across the sim spectrum – all in person, + remote facilitator, all remote</a:t>
            </a:r>
          </a:p>
          <a:p>
            <a:endParaRPr lang="en-US" dirty="0"/>
          </a:p>
          <a:p>
            <a:r>
              <a:rPr lang="en-US" dirty="0"/>
              <a:t>To shift to remote, on the ground facilitator adds Device #2 and connects to remote co-facilitator.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8BF3-69C4-974E-BF32-51D58FEEBE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63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Screenshot of remote facilitator’s shared screen running a blended sim – participants together around mannikin in their natural work settings, facilitator(s) remotely connecting.</a:t>
            </a:r>
          </a:p>
          <a:p>
            <a:endParaRPr lang="en-US" dirty="0"/>
          </a:p>
          <a:p>
            <a:r>
              <a:rPr lang="en-US" dirty="0" err="1"/>
              <a:t>Magaria</a:t>
            </a:r>
            <a:r>
              <a:rPr lang="en-US" dirty="0"/>
              <a:t>, Niger, MSF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D002A-05A0-E845-8416-05C49D1019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65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This pic is a screenshot using with student learners with all remote during COVID with strict restrictions to in-person meetings.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8BF3-69C4-974E-BF32-51D58FEEBE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59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8C7D8-9FBB-514B-B9B2-5CA759498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DF036-B1EC-D44D-8A05-1ED0E79C0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60FE6-2C13-5F4E-A7D7-51A0AD8D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43-CD1D-7849-AEFE-7EEBAB51E8E0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D3DCC-AF00-F749-B5EA-34A0F9FD2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A3956-E3D7-F447-83BA-22628D5E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684B-683A-E04C-B717-7F73DB28F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55D6D-37AC-D74C-BB81-A03F4B99E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2537B5-40E9-7648-8F54-05AC567C5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2F10B-495B-EA49-A562-217EDA03A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43-CD1D-7849-AEFE-7EEBAB51E8E0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DC930-0B00-494E-92CF-92B1C6C69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F2560-BFAC-CC4C-B45E-1458FE80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684B-683A-E04C-B717-7F73DB28F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79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FFACE5-8CB8-DF40-9977-D4C99473DC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5C25C-FC31-454A-A16A-40E9A0930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94C10-5662-9B4D-ABB8-92864705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43-CD1D-7849-AEFE-7EEBAB51E8E0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D232D-F167-D84B-B881-7F793AA85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AF5B9-09EE-6E49-94AB-A6FCD9E5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684B-683A-E04C-B717-7F73DB28F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91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5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56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56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56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56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56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56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56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56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10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7F324-CAD0-814B-B5DC-F48B22DB6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C1FED-4D22-3A4D-9657-36316CD99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3777D-3E1D-9748-A199-26D9B7D8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43-CD1D-7849-AEFE-7EEBAB51E8E0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B88F8-6C03-A54E-98CF-EC0343F6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3BD27-FADC-8F4E-A2F2-5AEEE325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684B-683A-E04C-B717-7F73DB28F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5525D-F962-9043-A559-44679475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10B88-6BB1-CC4A-86CC-08DBBE944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C7414-CC4E-7142-980C-F419D184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43-CD1D-7849-AEFE-7EEBAB51E8E0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DCCC0-C71E-5244-AA83-3520EDB70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31270-2437-8747-A21D-9AB8E16A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684B-683A-E04C-B717-7F73DB28F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70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7EE63-EAE7-9141-B580-BC5BDEE83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EF37-75E0-004A-813C-8D12F2970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A5F03-F4F1-B24E-81E6-7AA9E95FA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C5DAA-A54C-1F45-A69F-3B171E1D1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43-CD1D-7849-AEFE-7EEBAB51E8E0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E8B98-1D6C-A541-91C0-A64EA416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1F60B-674F-294E-864B-BC8081905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684B-683A-E04C-B717-7F73DB28F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6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B1C1-75B9-8D48-B33D-9D7DBBF88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64AE5-FC26-2245-9343-63142B156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07FC2-8302-C742-836D-21566C514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50F77-5BCA-D248-962C-3309859C3F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9355B-DE8F-CB43-B24A-42454D1A9B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97BDC8-5692-1646-B6EE-270AE2ACA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43-CD1D-7849-AEFE-7EEBAB51E8E0}" type="datetimeFigureOut">
              <a:rPr lang="en-US" smtClean="0"/>
              <a:t>4/19/21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56A-0E9E-3640-B9F2-FC5448024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27389C-A51E-044B-9D8F-023F7E3F9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684B-683A-E04C-B717-7F73DB28F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7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740A4-B7E2-B94B-B8EE-9FB6A329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7FC29-7684-8D4A-9595-3D7A108CC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43-CD1D-7849-AEFE-7EEBAB51E8E0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0DAD08-8BD3-B34D-AA8C-6C2D43602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43110-0DFB-8F4C-83C1-77BC42C9B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684B-683A-E04C-B717-7F73DB28F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09577-9A26-DB42-BE19-B93349873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43-CD1D-7849-AEFE-7EEBAB51E8E0}" type="datetimeFigureOut">
              <a:rPr lang="en-US" smtClean="0"/>
              <a:t>4/19/21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074A8-2DE0-E543-AE0B-D73367589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649BD-3329-5245-93D3-C45A3B81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684B-683A-E04C-B717-7F73DB28F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8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D3080-D323-F840-AB98-0DCE81AF2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D69E0-1A14-8C45-869D-8B0B8EB1E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72476-E7D5-8341-81ED-A255E96BE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48453-17E1-0541-A155-3BDADAE8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43-CD1D-7849-AEFE-7EEBAB51E8E0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2CE40-FD9B-B046-9AB4-2D972DE0A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051F7-B059-B44D-A3B2-F1989AD40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684B-683A-E04C-B717-7F73DB28F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6CF06-7932-D54A-AABB-F509882EE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BB3AEF-3B15-7142-8DF7-8D5FB41E2C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B6C7A-ADA6-314F-BF12-DF9EAF14F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4D338-A4D7-7743-8FDF-50DE7868E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FB43-CD1D-7849-AEFE-7EEBAB51E8E0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BE650-DB79-3848-86E1-3AF41BFA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3469F-A185-B445-B923-D31FAE04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684B-683A-E04C-B717-7F73DB28F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4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098A-B5AB-2E4E-927B-28D2D37BA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02C70-3C40-384F-A867-395FAAD56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38278-D419-5544-BF87-371C4EC32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5FB43-CD1D-7849-AEFE-7EEBAB51E8E0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E85BE-92F3-924D-9B17-0F129FEE9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80F0C-3D80-E440-8AF3-5820FCC12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4684B-683A-E04C-B717-7F73DB28F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3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sOW1OvrHP0&amp;feature=youtu.b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epsim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D70CA-FB09-C644-A652-7BF604BD1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901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Book" panose="02000503020000020003" pitchFamily="2" charset="0"/>
              </a:rPr>
              <a:t>ACEP </a:t>
            </a:r>
            <a:r>
              <a:rPr lang="en-US" b="1" i="1" dirty="0" err="1">
                <a:solidFill>
                  <a:schemeClr val="bg1"/>
                </a:solidFill>
                <a:latin typeface="Avenir Book" panose="02000503020000020003" pitchFamily="2" charset="0"/>
              </a:rPr>
              <a:t>Tele</a:t>
            </a:r>
            <a:r>
              <a:rPr lang="en-US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SimBox</a:t>
            </a:r>
            <a:r>
              <a:rPr lang="en-US" b="1" dirty="0">
                <a:solidFill>
                  <a:schemeClr val="bg1"/>
                </a:solidFill>
                <a:latin typeface="Avenir Book" panose="02000503020000020003" pitchFamily="2" charset="0"/>
              </a:rPr>
              <a:t> for EMS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3300" dirty="0">
                <a:solidFill>
                  <a:schemeClr val="bg1"/>
                </a:solidFill>
                <a:latin typeface="Avenir Book" panose="02000503020000020003" pitchFamily="2" charset="0"/>
              </a:rPr>
              <a:t>Free Open Access Medical Education</a:t>
            </a:r>
            <a:br>
              <a:rPr lang="en-US" sz="33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sz="3300" dirty="0">
                <a:solidFill>
                  <a:schemeClr val="bg1"/>
                </a:solidFill>
                <a:latin typeface="Avenir Book" panose="02000503020000020003" pitchFamily="2" charset="0"/>
              </a:rPr>
              <a:t>Synchronous simulation-based learning</a:t>
            </a:r>
            <a:br>
              <a:rPr lang="en-US" sz="33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sz="3300" dirty="0">
                <a:solidFill>
                  <a:schemeClr val="bg1"/>
                </a:solidFill>
                <a:latin typeface="Avenir Book" panose="02000503020000020003" pitchFamily="2" charset="0"/>
              </a:rPr>
              <a:t>adapted for remote learners</a:t>
            </a:r>
            <a:br>
              <a:rPr lang="en-US" sz="33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b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EMS Alaska Echo Presentation</a:t>
            </a:r>
            <a:b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March 12,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EECBB-2AC9-0F40-8F97-9C8015ED1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74819"/>
            <a:ext cx="9144000" cy="165576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venir Book" panose="02000503020000020003" pitchFamily="2" charset="0"/>
              </a:rPr>
              <a:t>Marc Auerbach, MD, MSCE, Yale University</a:t>
            </a:r>
          </a:p>
          <a:p>
            <a:r>
              <a:rPr lang="en-US" sz="1800" dirty="0">
                <a:solidFill>
                  <a:schemeClr val="bg1"/>
                </a:solidFill>
                <a:latin typeface="Avenir Book" panose="02000503020000020003" pitchFamily="2" charset="0"/>
              </a:rPr>
              <a:t>Elizabeth </a:t>
            </a:r>
            <a:r>
              <a:rPr lang="en-US" sz="1800" dirty="0" err="1">
                <a:solidFill>
                  <a:schemeClr val="bg1"/>
                </a:solidFill>
                <a:latin typeface="Avenir Book" panose="02000503020000020003" pitchFamily="2" charset="0"/>
              </a:rPr>
              <a:t>Sanseau</a:t>
            </a:r>
            <a:r>
              <a:rPr lang="en-US" sz="1800" dirty="0">
                <a:solidFill>
                  <a:schemeClr val="bg1"/>
                </a:solidFill>
                <a:latin typeface="Avenir Book" panose="02000503020000020003" pitchFamily="2" charset="0"/>
              </a:rPr>
              <a:t>, MD, MS, Children’s Hospital Of Philadelphia</a:t>
            </a:r>
          </a:p>
          <a:p>
            <a:r>
              <a:rPr lang="en-US" sz="1800" dirty="0">
                <a:solidFill>
                  <a:schemeClr val="bg1"/>
                </a:solidFill>
                <a:latin typeface="Avenir Book" panose="02000503020000020003" pitchFamily="2" charset="0"/>
              </a:rPr>
              <a:t>Former Pediatric Hospitalist, Yukon-Kuskokwim Health Corporation (YKHC), Bethel, Alaska</a:t>
            </a:r>
          </a:p>
          <a:p>
            <a:endParaRPr lang="en-US" sz="1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1800" i="1" dirty="0">
                <a:solidFill>
                  <a:schemeClr val="bg1"/>
                </a:solidFill>
                <a:latin typeface="Avenir Book" panose="02000503020000020003" pitchFamily="2" charset="0"/>
              </a:rPr>
              <a:t>On behalf of the ACEP </a:t>
            </a:r>
            <a:r>
              <a:rPr lang="en-US" sz="1800" i="1" dirty="0" err="1">
                <a:solidFill>
                  <a:schemeClr val="bg1"/>
                </a:solidFill>
                <a:latin typeface="Avenir Book" panose="02000503020000020003" pitchFamily="2" charset="0"/>
              </a:rPr>
              <a:t>SimBox</a:t>
            </a:r>
            <a:r>
              <a:rPr lang="en-US" sz="1800" i="1" dirty="0">
                <a:solidFill>
                  <a:schemeClr val="bg1"/>
                </a:solidFill>
                <a:latin typeface="Avenir Book" panose="02000503020000020003" pitchFamily="2" charset="0"/>
              </a:rPr>
              <a:t> group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85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25CC5-8597-AA44-B4B4-3618AEE49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How to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– </a:t>
            </a:r>
            <a:r>
              <a:rPr lang="en-US" sz="3600" i="1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all remote</a:t>
            </a:r>
            <a:endParaRPr lang="en-US" sz="35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4" name="Google Shape;99;p20">
            <a:extLst>
              <a:ext uri="{FF2B5EF4-FFF2-40B4-BE49-F238E27FC236}">
                <a16:creationId xmlns:a16="http://schemas.microsoft.com/office/drawing/2014/main" id="{9F8B052E-2E86-D440-9D23-5A0E044BE9A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l="9699"/>
          <a:stretch/>
        </p:blipFill>
        <p:spPr>
          <a:xfrm>
            <a:off x="548639" y="2386584"/>
            <a:ext cx="6236208" cy="3660185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A751B2-6723-E546-9760-194D5F697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440" y="2386584"/>
            <a:ext cx="4693921" cy="3660185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Facilitator shares screen, plays video to entirely remotely connecting participants + co-facilitator</a:t>
            </a:r>
          </a:p>
          <a:p>
            <a:pPr algn="ctr"/>
            <a:endParaRPr lang="en-US" dirty="0">
              <a:latin typeface="Avenir Book" panose="02000503020000020003" pitchFamily="2" charset="0"/>
            </a:endParaRPr>
          </a:p>
          <a:p>
            <a:pPr algn="ctr"/>
            <a:r>
              <a:rPr lang="en-US" dirty="0">
                <a:latin typeface="Avenir Book" panose="02000503020000020003" pitchFamily="2" charset="0"/>
              </a:rPr>
              <a:t>Participants talk through actions</a:t>
            </a:r>
          </a:p>
        </p:txBody>
      </p:sp>
    </p:spTree>
    <p:extLst>
      <p:ext uri="{BB962C8B-B14F-4D97-AF65-F5344CB8AC3E}">
        <p14:creationId xmlns:p14="http://schemas.microsoft.com/office/powerpoint/2010/main" val="442407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C58ACE3-08FF-7840-AE75-39583055D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49" y="463550"/>
            <a:ext cx="9178187" cy="463374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E67401C-CF34-ED4C-9A3F-DD00210719B9}"/>
              </a:ext>
            </a:extLst>
          </p:cNvPr>
          <p:cNvSpPr/>
          <p:nvPr/>
        </p:nvSpPr>
        <p:spPr>
          <a:xfrm rot="21196089">
            <a:off x="4477170" y="5107424"/>
            <a:ext cx="6362046" cy="917300"/>
          </a:xfrm>
          <a:prstGeom prst="roundRect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venir Light" panose="020B0402020203020204" pitchFamily="34" charset="77"/>
              </a:rPr>
              <a:t>SIMULATION BEYOND CORONAVIRUS</a:t>
            </a:r>
          </a:p>
        </p:txBody>
      </p:sp>
    </p:spTree>
    <p:extLst>
      <p:ext uri="{BB962C8B-B14F-4D97-AF65-F5344CB8AC3E}">
        <p14:creationId xmlns:p14="http://schemas.microsoft.com/office/powerpoint/2010/main" val="207055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2760A-8783-6E4B-9092-752BD344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6615" r="4051" b="-1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52654-0841-994D-A6BA-D30C2630B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80" y="579135"/>
            <a:ext cx="7036620" cy="3413729"/>
          </a:xfrm>
        </p:spPr>
        <p:txBody>
          <a:bodyPr anchor="ctr">
            <a:normAutofit/>
          </a:bodyPr>
          <a:lstStyle/>
          <a:p>
            <a:r>
              <a:rPr lang="en-US" sz="2500" b="1" dirty="0">
                <a:solidFill>
                  <a:srgbClr val="FFFFFF"/>
                </a:solidFill>
                <a:latin typeface="+mj-lt"/>
              </a:rPr>
              <a:t>Scholarship (2020)</a:t>
            </a:r>
          </a:p>
          <a:p>
            <a:pPr lvl="1"/>
            <a:r>
              <a:rPr lang="en-US" sz="2500" dirty="0">
                <a:solidFill>
                  <a:srgbClr val="FFFFFF"/>
                </a:solidFill>
                <a:latin typeface="+mj-lt"/>
              </a:rPr>
              <a:t>Medics</a:t>
            </a:r>
          </a:p>
          <a:p>
            <a:pPr lvl="1"/>
            <a:r>
              <a:rPr lang="en-US" sz="2500" dirty="0">
                <a:solidFill>
                  <a:srgbClr val="FFFFFF"/>
                </a:solidFill>
                <a:latin typeface="+mj-lt"/>
              </a:rPr>
              <a:t>Nurses</a:t>
            </a:r>
          </a:p>
          <a:p>
            <a:pPr lvl="1"/>
            <a:r>
              <a:rPr lang="en-US" sz="2500" dirty="0">
                <a:solidFill>
                  <a:srgbClr val="FFFFFF"/>
                </a:solidFill>
                <a:latin typeface="+mj-lt"/>
              </a:rPr>
              <a:t>Medical students</a:t>
            </a:r>
          </a:p>
          <a:p>
            <a:pPr lvl="1"/>
            <a:r>
              <a:rPr lang="en-US" sz="2500" dirty="0">
                <a:solidFill>
                  <a:srgbClr val="FFFFFF"/>
                </a:solidFill>
                <a:latin typeface="+mj-lt"/>
              </a:rPr>
              <a:t>Residents</a:t>
            </a:r>
          </a:p>
          <a:p>
            <a:pPr lvl="1"/>
            <a:r>
              <a:rPr lang="en-US" sz="2500" dirty="0">
                <a:solidFill>
                  <a:srgbClr val="FFFFFF"/>
                </a:solidFill>
                <a:latin typeface="+mj-lt"/>
              </a:rPr>
              <a:t>International humanitarian healthcare workers </a:t>
            </a:r>
          </a:p>
          <a:p>
            <a:pPr marL="457200" lvl="1" indent="0">
              <a:buNone/>
            </a:pPr>
            <a:endParaRPr lang="en-US" sz="2500" dirty="0">
              <a:solidFill>
                <a:srgbClr val="FFFFFF"/>
              </a:solidFill>
              <a:latin typeface="+mj-lt"/>
            </a:endParaRPr>
          </a:p>
          <a:p>
            <a:pPr marL="457200" lvl="1" indent="0">
              <a:buNone/>
            </a:pPr>
            <a:endParaRPr lang="en-US" sz="25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7B9639-3D11-4349-97DF-B80452F2E1DB}"/>
              </a:ext>
            </a:extLst>
          </p:cNvPr>
          <p:cNvSpPr txBox="1">
            <a:spLocks/>
          </p:cNvSpPr>
          <p:nvPr/>
        </p:nvSpPr>
        <p:spPr>
          <a:xfrm>
            <a:off x="5406383" y="3413729"/>
            <a:ext cx="7036620" cy="5471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sz="2500" b="1" dirty="0">
                <a:solidFill>
                  <a:srgbClr val="FFFFFF"/>
                </a:solidFill>
              </a:rPr>
              <a:t>Next steps (2021 +)</a:t>
            </a:r>
          </a:p>
          <a:p>
            <a:pPr lvl="1"/>
            <a:r>
              <a:rPr lang="en-US" sz="2500" dirty="0">
                <a:solidFill>
                  <a:srgbClr val="FFFFFF"/>
                </a:solidFill>
              </a:rPr>
              <a:t>Where there is no pediatric training</a:t>
            </a:r>
            <a:endParaRPr lang="en-US" sz="2500" dirty="0">
              <a:solidFill>
                <a:srgbClr val="FFFFFF"/>
              </a:solidFill>
              <a:latin typeface="+mj-lt"/>
            </a:endParaRPr>
          </a:p>
          <a:p>
            <a:pPr lvl="1"/>
            <a:endParaRPr lang="en-US" sz="2500" dirty="0">
              <a:solidFill>
                <a:srgbClr val="FFFFFF"/>
              </a:solidFill>
              <a:latin typeface="+mj-lt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500" dirty="0">
              <a:solidFill>
                <a:srgbClr val="FFFFFF"/>
              </a:solidFill>
              <a:latin typeface="+mj-lt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5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9" name="Picture 8" descr="A picture containing grass&#10;&#10;Description automatically generated">
            <a:extLst>
              <a:ext uri="{FF2B5EF4-FFF2-40B4-BE49-F238E27FC236}">
                <a16:creationId xmlns:a16="http://schemas.microsoft.com/office/drawing/2014/main" id="{0ADAD325-04A6-EE46-9BCC-ED60307E5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393" y="4836668"/>
            <a:ext cx="1665958" cy="17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50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C4513-9CA2-074D-958C-0A2FB7C9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8C01A-7E95-4D49-A546-8B2723B4C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885" y="1825625"/>
            <a:ext cx="117209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hlinkClick r:id="rId3"/>
              </a:rPr>
              <a:t>https://www.youtube.com/watch?v=-sOW1OvrHP0&amp;feature=youtu.be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12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C3DC5-29B8-7347-8490-FBC2C3869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HAPPY HAPPY BIRTHDAY TO RENEE!!!!!!!</a:t>
            </a:r>
          </a:p>
        </p:txBody>
      </p:sp>
    </p:spTree>
    <p:extLst>
      <p:ext uri="{BB962C8B-B14F-4D97-AF65-F5344CB8AC3E}">
        <p14:creationId xmlns:p14="http://schemas.microsoft.com/office/powerpoint/2010/main" val="345741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F3B5573-0DAA-3C4D-8509-43B22F591245}"/>
              </a:ext>
            </a:extLst>
          </p:cNvPr>
          <p:cNvCxnSpPr>
            <a:cxnSpLocks/>
          </p:cNvCxnSpPr>
          <p:nvPr/>
        </p:nvCxnSpPr>
        <p:spPr>
          <a:xfrm flipH="1">
            <a:off x="6281619" y="2130869"/>
            <a:ext cx="990721" cy="11720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808B1F-658D-7F41-B4AB-5D44A44D1C63}"/>
              </a:ext>
            </a:extLst>
          </p:cNvPr>
          <p:cNvCxnSpPr>
            <a:cxnSpLocks/>
          </p:cNvCxnSpPr>
          <p:nvPr/>
        </p:nvCxnSpPr>
        <p:spPr>
          <a:xfrm flipV="1">
            <a:off x="8545832" y="2732038"/>
            <a:ext cx="0" cy="617997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9872A59-4562-BA4B-8F27-D6136C8C8EC5}"/>
              </a:ext>
            </a:extLst>
          </p:cNvPr>
          <p:cNvGrpSpPr/>
          <p:nvPr/>
        </p:nvGrpSpPr>
        <p:grpSpPr>
          <a:xfrm>
            <a:off x="1130053" y="543310"/>
            <a:ext cx="5272482" cy="2676979"/>
            <a:chOff x="1229918" y="1596958"/>
            <a:chExt cx="5272482" cy="2676979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FAE504E4-5914-D243-8230-3AEDCDBBEA6A}"/>
                </a:ext>
              </a:extLst>
            </p:cNvPr>
            <p:cNvSpPr/>
            <p:nvPr/>
          </p:nvSpPr>
          <p:spPr>
            <a:xfrm>
              <a:off x="1229918" y="1967790"/>
              <a:ext cx="512101" cy="2012323"/>
            </a:xfrm>
            <a:prstGeom prst="leftBrace">
              <a:avLst/>
            </a:prstGeom>
            <a:ln w="508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venir Light" panose="020B0402020203020204" pitchFamily="34" charset="77"/>
              </a:endParaRPr>
            </a:p>
          </p:txBody>
        </p:sp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F331330F-1CAF-EA44-9571-C01A365AAD61}"/>
                </a:ext>
              </a:extLst>
            </p:cNvPr>
            <p:cNvSpPr/>
            <p:nvPr/>
          </p:nvSpPr>
          <p:spPr>
            <a:xfrm>
              <a:off x="3450334" y="1739775"/>
              <a:ext cx="512101" cy="1456463"/>
            </a:xfrm>
            <a:prstGeom prst="leftBrace">
              <a:avLst/>
            </a:prstGeom>
            <a:ln w="508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venir Light" panose="020B0402020203020204" pitchFamily="34" charset="77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4119CC3-B146-F44B-A219-103E8E3C2EC2}"/>
                </a:ext>
              </a:extLst>
            </p:cNvPr>
            <p:cNvSpPr/>
            <p:nvPr/>
          </p:nvSpPr>
          <p:spPr>
            <a:xfrm>
              <a:off x="1612223" y="1596958"/>
              <a:ext cx="1949113" cy="930687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venir Light" panose="020B0402020203020204" pitchFamily="34" charset="77"/>
                </a:rPr>
                <a:t>PARTICIPANTS &amp; FACILITATORS IN </a:t>
              </a:r>
            </a:p>
            <a:p>
              <a:pPr algn="ctr"/>
              <a:r>
                <a:rPr lang="en-US" sz="1200" dirty="0">
                  <a:latin typeface="Avenir Light" panose="020B0402020203020204" pitchFamily="34" charset="77"/>
                </a:rPr>
                <a:t>SAME LOCATION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B1447581-0688-BE4F-8BA0-96AEE793F342}"/>
                </a:ext>
              </a:extLst>
            </p:cNvPr>
            <p:cNvSpPr/>
            <p:nvPr/>
          </p:nvSpPr>
          <p:spPr>
            <a:xfrm>
              <a:off x="1622922" y="3682566"/>
              <a:ext cx="4572922" cy="591371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venir Light" panose="020B0402020203020204" pitchFamily="34" charset="77"/>
                </a:rPr>
                <a:t>PARTICIPANTS &amp; FACILITATORS IN DIFFERENT LOCATIONS</a:t>
              </a:r>
            </a:p>
            <a:p>
              <a:pPr algn="ctr"/>
              <a:r>
                <a:rPr lang="en-US" sz="1200" dirty="0">
                  <a:latin typeface="Avenir Light" panose="020B0402020203020204" pitchFamily="34" charset="77"/>
                </a:rPr>
                <a:t>“TELE-SIMULATION”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04F11B8-7C1D-114A-A17C-6505753CF75A}"/>
                </a:ext>
              </a:extLst>
            </p:cNvPr>
            <p:cNvSpPr/>
            <p:nvPr/>
          </p:nvSpPr>
          <p:spPr>
            <a:xfrm>
              <a:off x="3822024" y="1605604"/>
              <a:ext cx="2680376" cy="482924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venir Light" panose="020B0402020203020204" pitchFamily="34" charset="77"/>
                </a:rPr>
                <a:t>CENTRE-BASED SIMULATION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2BF0D86-C45F-AC49-8730-1E54F3F2D5F9}"/>
                </a:ext>
              </a:extLst>
            </p:cNvPr>
            <p:cNvSpPr/>
            <p:nvPr/>
          </p:nvSpPr>
          <p:spPr>
            <a:xfrm>
              <a:off x="3822024" y="2978862"/>
              <a:ext cx="2680376" cy="43475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venir Light" panose="020B0402020203020204" pitchFamily="34" charset="77"/>
                </a:rPr>
                <a:t>IN-SITU SIMULATION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1B22968-1A7A-7E42-8918-62ED59C962F7}"/>
              </a:ext>
            </a:extLst>
          </p:cNvPr>
          <p:cNvSpPr/>
          <p:nvPr/>
        </p:nvSpPr>
        <p:spPr>
          <a:xfrm>
            <a:off x="7033264" y="101452"/>
            <a:ext cx="4695092" cy="324858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i="1" dirty="0">
                <a:latin typeface="Avenir Light" panose="020B0402020203020204" pitchFamily="34" charset="77"/>
              </a:rPr>
              <a:t>ALL IN-PERSON</a:t>
            </a:r>
            <a:endParaRPr lang="en-US" sz="1200" dirty="0">
              <a:latin typeface="Avenir Light" panose="020B0402020203020204" pitchFamily="34" charset="77"/>
            </a:endParaRPr>
          </a:p>
          <a:p>
            <a:pPr algn="ctr"/>
            <a:endParaRPr lang="en-US" sz="1200" i="1" dirty="0">
              <a:latin typeface="Avenir Light" panose="020B0402020203020204" pitchFamily="34" charset="77"/>
            </a:endParaRPr>
          </a:p>
          <a:p>
            <a:endParaRPr lang="en-US" sz="1200" dirty="0">
              <a:latin typeface="Avenir Light" panose="020B0402020203020204" pitchFamily="34" charset="77"/>
            </a:endParaRPr>
          </a:p>
          <a:p>
            <a:endParaRPr lang="en-US" sz="1200" dirty="0">
              <a:latin typeface="Avenir Light" panose="020B0402020203020204" pitchFamily="34" charset="77"/>
            </a:endParaRPr>
          </a:p>
          <a:p>
            <a:endParaRPr lang="en-US" sz="1200" dirty="0">
              <a:latin typeface="Avenir Light" panose="020B0402020203020204" pitchFamily="34" charset="77"/>
            </a:endParaRPr>
          </a:p>
          <a:p>
            <a:endParaRPr lang="en-US" sz="1200" dirty="0">
              <a:latin typeface="Avenir Light" panose="020B0402020203020204" pitchFamily="34" charset="77"/>
            </a:endParaRPr>
          </a:p>
          <a:p>
            <a:endParaRPr lang="en-US" sz="1200" dirty="0">
              <a:latin typeface="Avenir Light" panose="020B0402020203020204" pitchFamily="34" charset="77"/>
            </a:endParaRPr>
          </a:p>
          <a:p>
            <a:endParaRPr lang="en-US" sz="1200" dirty="0">
              <a:latin typeface="Avenir Light" panose="020B0402020203020204" pitchFamily="34" charset="77"/>
            </a:endParaRPr>
          </a:p>
          <a:p>
            <a:endParaRPr lang="en-US" sz="1200" dirty="0">
              <a:latin typeface="Avenir Light" panose="020B0402020203020204" pitchFamily="34" charset="77"/>
            </a:endParaRPr>
          </a:p>
          <a:p>
            <a:endParaRPr lang="en-US" sz="1200" dirty="0">
              <a:latin typeface="Avenir Light" panose="020B0402020203020204" pitchFamily="34" charset="77"/>
            </a:endParaRPr>
          </a:p>
          <a:p>
            <a:endParaRPr lang="en-US" sz="1200" dirty="0">
              <a:latin typeface="Avenir Light" panose="020B0402020203020204" pitchFamily="34" charset="77"/>
            </a:endParaRPr>
          </a:p>
          <a:p>
            <a:pPr algn="ctr"/>
            <a:endParaRPr lang="en-US" sz="1200" dirty="0">
              <a:latin typeface="Avenir Light" panose="020B0402020203020204" pitchFamily="34" charset="77"/>
            </a:endParaRPr>
          </a:p>
          <a:p>
            <a:pPr algn="ctr"/>
            <a:endParaRPr lang="en-US" sz="1200" dirty="0">
              <a:latin typeface="Avenir Light" panose="020B0402020203020204" pitchFamily="34" charset="77"/>
            </a:endParaRPr>
          </a:p>
          <a:p>
            <a:pPr algn="ctr"/>
            <a:endParaRPr lang="en-US" sz="1200" dirty="0">
              <a:latin typeface="Avenir Light" panose="020B0402020203020204" pitchFamily="34" charset="77"/>
            </a:endParaRPr>
          </a:p>
          <a:p>
            <a:pPr algn="ctr"/>
            <a:endParaRPr lang="en-US" sz="1200" dirty="0">
              <a:latin typeface="Avenir Light" panose="020B0402020203020204" pitchFamily="34" charset="77"/>
            </a:endParaRPr>
          </a:p>
          <a:p>
            <a:pPr algn="ctr"/>
            <a:endParaRPr lang="en-US" sz="1200" dirty="0">
              <a:latin typeface="Avenir Light" panose="020B0402020203020204" pitchFamily="34" charset="77"/>
            </a:endParaRPr>
          </a:p>
          <a:p>
            <a:pPr algn="ctr"/>
            <a:r>
              <a:rPr lang="en-US" sz="1200" b="1" dirty="0">
                <a:latin typeface="Avenir Light" panose="020B0402020203020204" pitchFamily="34" charset="77"/>
              </a:rPr>
              <a:t>ACEP SIMBOX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0E63B5B-E466-6648-90DE-21A92629F0BF}"/>
              </a:ext>
            </a:extLst>
          </p:cNvPr>
          <p:cNvSpPr/>
          <p:nvPr/>
        </p:nvSpPr>
        <p:spPr>
          <a:xfrm>
            <a:off x="1" y="1512815"/>
            <a:ext cx="1228280" cy="1413650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venir Light" panose="020B0402020203020204" pitchFamily="34" charset="77"/>
              </a:rPr>
              <a:t>SIMULATION=BASED EDUCATION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70B7555-B7D6-E24B-A48F-60A9C9E3AF23}"/>
              </a:ext>
            </a:extLst>
          </p:cNvPr>
          <p:cNvSpPr/>
          <p:nvPr/>
        </p:nvSpPr>
        <p:spPr>
          <a:xfrm rot="21196089">
            <a:off x="1338946" y="1238716"/>
            <a:ext cx="5576112" cy="652545"/>
          </a:xfrm>
          <a:prstGeom prst="roundRect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venir Light" panose="020B0402020203020204" pitchFamily="34" charset="77"/>
              </a:rPr>
              <a:t>SIMULATION IN THE TIME OF CORONAVIRUS</a:t>
            </a:r>
          </a:p>
        </p:txBody>
      </p:sp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8625F6A5-EE85-664C-8380-E86909815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4"/>
          <a:stretch/>
        </p:blipFill>
        <p:spPr>
          <a:xfrm>
            <a:off x="7153395" y="413816"/>
            <a:ext cx="4475780" cy="25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0FC0A73-59DC-DA4A-951E-8FCA26E8DF8C}"/>
              </a:ext>
            </a:extLst>
          </p:cNvPr>
          <p:cNvCxnSpPr>
            <a:cxnSpLocks/>
          </p:cNvCxnSpPr>
          <p:nvPr/>
        </p:nvCxnSpPr>
        <p:spPr>
          <a:xfrm flipV="1">
            <a:off x="5989319" y="5013047"/>
            <a:ext cx="0" cy="442517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3F9E077-F3B6-7B4A-9452-ACEEFD5D3C78}"/>
              </a:ext>
            </a:extLst>
          </p:cNvPr>
          <p:cNvCxnSpPr>
            <a:cxnSpLocks/>
          </p:cNvCxnSpPr>
          <p:nvPr/>
        </p:nvCxnSpPr>
        <p:spPr>
          <a:xfrm flipV="1">
            <a:off x="5989319" y="4230917"/>
            <a:ext cx="0" cy="442517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8B774F-3213-2D40-8F07-F4896D7BC890}"/>
              </a:ext>
            </a:extLst>
          </p:cNvPr>
          <p:cNvCxnSpPr>
            <a:cxnSpLocks/>
          </p:cNvCxnSpPr>
          <p:nvPr/>
        </p:nvCxnSpPr>
        <p:spPr>
          <a:xfrm flipV="1">
            <a:off x="3461471" y="3378905"/>
            <a:ext cx="0" cy="436683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D3FDE6-B7FA-1044-BDA1-B86F80BA4F57}"/>
              </a:ext>
            </a:extLst>
          </p:cNvPr>
          <p:cNvCxnSpPr>
            <a:cxnSpLocks/>
          </p:cNvCxnSpPr>
          <p:nvPr/>
        </p:nvCxnSpPr>
        <p:spPr>
          <a:xfrm>
            <a:off x="9356473" y="3227206"/>
            <a:ext cx="0" cy="718564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F3B5573-0DAA-3C4D-8509-43B22F591245}"/>
              </a:ext>
            </a:extLst>
          </p:cNvPr>
          <p:cNvCxnSpPr>
            <a:cxnSpLocks/>
          </p:cNvCxnSpPr>
          <p:nvPr/>
        </p:nvCxnSpPr>
        <p:spPr>
          <a:xfrm flipH="1">
            <a:off x="6281619" y="2130869"/>
            <a:ext cx="990721" cy="11720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808B1F-658D-7F41-B4AB-5D44A44D1C63}"/>
              </a:ext>
            </a:extLst>
          </p:cNvPr>
          <p:cNvCxnSpPr>
            <a:cxnSpLocks/>
          </p:cNvCxnSpPr>
          <p:nvPr/>
        </p:nvCxnSpPr>
        <p:spPr>
          <a:xfrm flipV="1">
            <a:off x="8545832" y="2732038"/>
            <a:ext cx="0" cy="617997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E6539B-067E-934D-951B-B60643E205F3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6916104" y="4086491"/>
            <a:ext cx="859218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9872A59-4562-BA4B-8F27-D6136C8C8EC5}"/>
              </a:ext>
            </a:extLst>
          </p:cNvPr>
          <p:cNvGrpSpPr/>
          <p:nvPr/>
        </p:nvGrpSpPr>
        <p:grpSpPr>
          <a:xfrm>
            <a:off x="781478" y="543310"/>
            <a:ext cx="10147137" cy="3821883"/>
            <a:chOff x="881343" y="1596958"/>
            <a:chExt cx="10147137" cy="3821883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57318105-57ED-7D48-B015-5F6CD2E8A3E3}"/>
                </a:ext>
              </a:extLst>
            </p:cNvPr>
            <p:cNvSpPr/>
            <p:nvPr/>
          </p:nvSpPr>
          <p:spPr>
            <a:xfrm rot="5400000">
              <a:off x="3628737" y="2270695"/>
              <a:ext cx="573728" cy="4347165"/>
            </a:xfrm>
            <a:prstGeom prst="leftBrace">
              <a:avLst/>
            </a:prstGeom>
            <a:ln w="508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venir Light" panose="020B0402020203020204" pitchFamily="34" charset="77"/>
              </a:endParaRPr>
            </a:p>
          </p:txBody>
        </p: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FAE504E4-5914-D243-8230-3AEDCDBBEA6A}"/>
                </a:ext>
              </a:extLst>
            </p:cNvPr>
            <p:cNvSpPr/>
            <p:nvPr/>
          </p:nvSpPr>
          <p:spPr>
            <a:xfrm>
              <a:off x="1229918" y="1967790"/>
              <a:ext cx="512101" cy="2012323"/>
            </a:xfrm>
            <a:prstGeom prst="leftBrace">
              <a:avLst/>
            </a:prstGeom>
            <a:ln w="508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venir Light" panose="020B0402020203020204" pitchFamily="34" charset="77"/>
              </a:endParaRPr>
            </a:p>
          </p:txBody>
        </p:sp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F331330F-1CAF-EA44-9571-C01A365AAD61}"/>
                </a:ext>
              </a:extLst>
            </p:cNvPr>
            <p:cNvSpPr/>
            <p:nvPr/>
          </p:nvSpPr>
          <p:spPr>
            <a:xfrm>
              <a:off x="3450334" y="1739775"/>
              <a:ext cx="512101" cy="1456463"/>
            </a:xfrm>
            <a:prstGeom prst="leftBrace">
              <a:avLst/>
            </a:prstGeom>
            <a:ln w="508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venir Light" panose="020B0402020203020204" pitchFamily="34" charset="77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D6D2CA9-CC2B-1442-8ADE-5552ED436ED1}"/>
                </a:ext>
              </a:extLst>
            </p:cNvPr>
            <p:cNvSpPr/>
            <p:nvPr/>
          </p:nvSpPr>
          <p:spPr>
            <a:xfrm>
              <a:off x="881343" y="4695699"/>
              <a:ext cx="1554207" cy="702139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>
                  <a:latin typeface="Avenir Light" panose="020B0402020203020204" pitchFamily="34" charset="77"/>
                </a:rPr>
                <a:t>SINGLE-LEARNER</a:t>
              </a:r>
              <a:r>
                <a:rPr lang="en-US" sz="1200" dirty="0">
                  <a:latin typeface="Avenir Light" panose="020B0402020203020204" pitchFamily="34" charset="77"/>
                </a:rPr>
                <a:t> VR / AR / GAMES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4CC400B-B0A2-5B43-A4C0-A9629C30786F}"/>
                </a:ext>
              </a:extLst>
            </p:cNvPr>
            <p:cNvSpPr/>
            <p:nvPr/>
          </p:nvSpPr>
          <p:spPr>
            <a:xfrm>
              <a:off x="4843186" y="4689590"/>
              <a:ext cx="2289942" cy="729251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>
                  <a:latin typeface="Avenir Light" panose="020B0402020203020204" pitchFamily="34" charset="77"/>
                </a:rPr>
                <a:t>ONLINE / TELECONFERENCE</a:t>
              </a:r>
            </a:p>
            <a:p>
              <a:pPr algn="ctr"/>
              <a:r>
                <a:rPr lang="en-US" sz="1200" dirty="0">
                  <a:latin typeface="Avenir Light" panose="020B0402020203020204" pitchFamily="34" charset="77"/>
                </a:rPr>
                <a:t>LEARNER + FACILITATOR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4119CC3-B146-F44B-A219-103E8E3C2EC2}"/>
                </a:ext>
              </a:extLst>
            </p:cNvPr>
            <p:cNvSpPr/>
            <p:nvPr/>
          </p:nvSpPr>
          <p:spPr>
            <a:xfrm>
              <a:off x="1612223" y="1596958"/>
              <a:ext cx="1949113" cy="930687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venir Light" panose="020B0402020203020204" pitchFamily="34" charset="77"/>
                </a:rPr>
                <a:t>PARTICIPANTS &amp; FACILITATORS IN </a:t>
              </a:r>
            </a:p>
            <a:p>
              <a:pPr algn="ctr"/>
              <a:r>
                <a:rPr lang="en-US" sz="1200" dirty="0">
                  <a:latin typeface="Avenir Light" panose="020B0402020203020204" pitchFamily="34" charset="77"/>
                </a:rPr>
                <a:t>SAME LOCATION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B1447581-0688-BE4F-8BA0-96AEE793F342}"/>
                </a:ext>
              </a:extLst>
            </p:cNvPr>
            <p:cNvSpPr/>
            <p:nvPr/>
          </p:nvSpPr>
          <p:spPr>
            <a:xfrm>
              <a:off x="1622922" y="3682566"/>
              <a:ext cx="4572922" cy="591371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venir Light" panose="020B0402020203020204" pitchFamily="34" charset="77"/>
                </a:rPr>
                <a:t>PARTICIPANTS &amp; FACILITATORS IN DIFFERENT LOCATIONS</a:t>
              </a:r>
            </a:p>
            <a:p>
              <a:pPr algn="ctr"/>
              <a:r>
                <a:rPr lang="en-US" sz="1200" dirty="0">
                  <a:latin typeface="Avenir Light" panose="020B0402020203020204" pitchFamily="34" charset="77"/>
                </a:rPr>
                <a:t>“VIRTUAL / REMOTE / DISTANCE / TELE”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04F11B8-7C1D-114A-A17C-6505753CF75A}"/>
                </a:ext>
              </a:extLst>
            </p:cNvPr>
            <p:cNvSpPr/>
            <p:nvPr/>
          </p:nvSpPr>
          <p:spPr>
            <a:xfrm>
              <a:off x="3822024" y="1605604"/>
              <a:ext cx="2680376" cy="482924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venir Light" panose="020B0402020203020204" pitchFamily="34" charset="77"/>
                </a:rPr>
                <a:t>CENTRE-BASED SIMULATION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2BF0D86-C45F-AC49-8730-1E54F3F2D5F9}"/>
                </a:ext>
              </a:extLst>
            </p:cNvPr>
            <p:cNvSpPr/>
            <p:nvPr/>
          </p:nvSpPr>
          <p:spPr>
            <a:xfrm>
              <a:off x="3822024" y="2978862"/>
              <a:ext cx="2680376" cy="43475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venir Light" panose="020B0402020203020204" pitchFamily="34" charset="77"/>
                </a:rPr>
                <a:t>IN-SITU SIMULATION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429D231-CB4B-EE46-955D-91C571790FF5}"/>
                </a:ext>
              </a:extLst>
            </p:cNvPr>
            <p:cNvSpPr/>
            <p:nvPr/>
          </p:nvSpPr>
          <p:spPr>
            <a:xfrm>
              <a:off x="7875187" y="4889321"/>
              <a:ext cx="3153293" cy="501635"/>
            </a:xfrm>
            <a:prstGeom prst="roundRect">
              <a:avLst>
                <a:gd name="adj" fmla="val 906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venir Light" panose="020B0402020203020204" pitchFamily="34" charset="77"/>
                </a:rPr>
                <a:t>FACILITATOR GUIDED SCREEN SHARE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68CF38-5764-3F4F-BA82-EA5D2C6E3BC8}"/>
              </a:ext>
            </a:extLst>
          </p:cNvPr>
          <p:cNvGrpSpPr/>
          <p:nvPr/>
        </p:nvGrpSpPr>
        <p:grpSpPr>
          <a:xfrm>
            <a:off x="7033263" y="101452"/>
            <a:ext cx="4695092" cy="3248583"/>
            <a:chOff x="7363262" y="400586"/>
            <a:chExt cx="4429409" cy="2891302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1B22968-1A7A-7E42-8918-62ED59C962F7}"/>
                </a:ext>
              </a:extLst>
            </p:cNvPr>
            <p:cNvSpPr/>
            <p:nvPr/>
          </p:nvSpPr>
          <p:spPr>
            <a:xfrm>
              <a:off x="7363262" y="400586"/>
              <a:ext cx="4429409" cy="2891302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200" dirty="0">
                <a:latin typeface="Avenir Light" panose="020B0402020203020204" pitchFamily="34" charset="77"/>
              </a:endParaRPr>
            </a:p>
            <a:p>
              <a:pPr algn="ctr"/>
              <a:r>
                <a:rPr lang="en-US" sz="1200" i="1" dirty="0">
                  <a:latin typeface="Avenir Light" panose="020B0402020203020204" pitchFamily="34" charset="77"/>
                </a:rPr>
                <a:t>ALL IN-PERSON, ALL REMOTE, HYBRID</a:t>
              </a:r>
            </a:p>
            <a:p>
              <a:endParaRPr lang="en-US" sz="1200" dirty="0">
                <a:latin typeface="Avenir Light" panose="020B0402020203020204" pitchFamily="34" charset="77"/>
              </a:endParaRPr>
            </a:p>
            <a:p>
              <a:endParaRPr lang="en-US" sz="1200" dirty="0">
                <a:latin typeface="Avenir Light" panose="020B0402020203020204" pitchFamily="34" charset="77"/>
              </a:endParaRPr>
            </a:p>
            <a:p>
              <a:endParaRPr lang="en-US" sz="1200" dirty="0">
                <a:latin typeface="Avenir Light" panose="020B0402020203020204" pitchFamily="34" charset="77"/>
              </a:endParaRPr>
            </a:p>
            <a:p>
              <a:endParaRPr lang="en-US" sz="1200" dirty="0">
                <a:latin typeface="Avenir Light" panose="020B0402020203020204" pitchFamily="34" charset="77"/>
              </a:endParaRPr>
            </a:p>
            <a:p>
              <a:endParaRPr lang="en-US" sz="1200" dirty="0">
                <a:latin typeface="Avenir Light" panose="020B0402020203020204" pitchFamily="34" charset="77"/>
              </a:endParaRPr>
            </a:p>
            <a:p>
              <a:endParaRPr lang="en-US" sz="1200" dirty="0">
                <a:latin typeface="Avenir Light" panose="020B0402020203020204" pitchFamily="34" charset="77"/>
              </a:endParaRPr>
            </a:p>
            <a:p>
              <a:endParaRPr lang="en-US" sz="1200" dirty="0">
                <a:latin typeface="Avenir Light" panose="020B0402020203020204" pitchFamily="34" charset="77"/>
              </a:endParaRPr>
            </a:p>
            <a:p>
              <a:endParaRPr lang="en-US" sz="1200" dirty="0">
                <a:latin typeface="Avenir Light" panose="020B0402020203020204" pitchFamily="34" charset="77"/>
              </a:endParaRPr>
            </a:p>
            <a:p>
              <a:endParaRPr lang="en-US" sz="1200" dirty="0">
                <a:latin typeface="Avenir Light" panose="020B0402020203020204" pitchFamily="34" charset="77"/>
              </a:endParaRPr>
            </a:p>
            <a:p>
              <a:pPr algn="ctr"/>
              <a:endParaRPr lang="en-US" sz="1200" dirty="0">
                <a:latin typeface="Avenir Light" panose="020B0402020203020204" pitchFamily="34" charset="77"/>
              </a:endParaRPr>
            </a:p>
            <a:p>
              <a:pPr algn="ctr"/>
              <a:endParaRPr lang="en-US" sz="1200" dirty="0">
                <a:latin typeface="Avenir Light" panose="020B0402020203020204" pitchFamily="34" charset="77"/>
              </a:endParaRPr>
            </a:p>
            <a:p>
              <a:pPr algn="ctr"/>
              <a:endParaRPr lang="en-US" sz="1200" dirty="0">
                <a:latin typeface="Avenir Light" panose="020B0402020203020204" pitchFamily="34" charset="77"/>
              </a:endParaRPr>
            </a:p>
            <a:p>
              <a:pPr algn="ctr"/>
              <a:endParaRPr lang="en-US" sz="1200" b="1" dirty="0">
                <a:latin typeface="Avenir Light" panose="020B0402020203020204" pitchFamily="34" charset="77"/>
              </a:endParaRPr>
            </a:p>
            <a:p>
              <a:pPr algn="ctr"/>
              <a:endParaRPr lang="en-US" sz="1200" b="1" dirty="0">
                <a:latin typeface="Avenir Light" panose="020B0402020203020204" pitchFamily="34" charset="77"/>
              </a:endParaRPr>
            </a:p>
            <a:p>
              <a:pPr algn="ctr"/>
              <a:r>
                <a:rPr lang="en-US" sz="1200" b="1" dirty="0">
                  <a:latin typeface="Avenir Light" panose="020B0402020203020204" pitchFamily="34" charset="77"/>
                </a:rPr>
                <a:t>ACEP TELESIMBOX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B8B818-BB4D-3642-B0A7-C90FA5127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9436" y="984660"/>
              <a:ext cx="3162643" cy="1788240"/>
            </a:xfrm>
            <a:prstGeom prst="rect">
              <a:avLst/>
            </a:prstGeom>
          </p:spPr>
        </p:pic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0E63B5B-E466-6648-90DE-21A92629F0BF}"/>
              </a:ext>
            </a:extLst>
          </p:cNvPr>
          <p:cNvSpPr/>
          <p:nvPr/>
        </p:nvSpPr>
        <p:spPr>
          <a:xfrm>
            <a:off x="1" y="1512815"/>
            <a:ext cx="1228280" cy="1413650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venir Light" panose="020B0402020203020204" pitchFamily="34" charset="77"/>
              </a:rPr>
              <a:t>SIMULATION=BASED EDUCATION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70B7555-B7D6-E24B-A48F-60A9C9E3AF23}"/>
              </a:ext>
            </a:extLst>
          </p:cNvPr>
          <p:cNvSpPr/>
          <p:nvPr/>
        </p:nvSpPr>
        <p:spPr>
          <a:xfrm rot="21196089">
            <a:off x="1353668" y="1212462"/>
            <a:ext cx="5576112" cy="652545"/>
          </a:xfrm>
          <a:prstGeom prst="roundRect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venir Light" panose="020B0402020203020204" pitchFamily="34" charset="77"/>
              </a:rPr>
              <a:t>SIMULATION IN THE TIME OF CORONAVIRUS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006FBF4-F9C3-5E4D-812C-566E1E1B467F}"/>
              </a:ext>
            </a:extLst>
          </p:cNvPr>
          <p:cNvSpPr/>
          <p:nvPr/>
        </p:nvSpPr>
        <p:spPr>
          <a:xfrm>
            <a:off x="2517848" y="3630365"/>
            <a:ext cx="2042928" cy="770923"/>
          </a:xfrm>
          <a:prstGeom prst="roundRect">
            <a:avLst>
              <a:gd name="adj" fmla="val 906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sng" dirty="0">
                <a:latin typeface="Avenir Light" panose="020B0402020203020204" pitchFamily="34" charset="77"/>
              </a:rPr>
              <a:t>MARIONETTE SIM</a:t>
            </a:r>
          </a:p>
          <a:p>
            <a:pPr algn="ctr"/>
            <a:r>
              <a:rPr lang="en-US" sz="1200" dirty="0">
                <a:latin typeface="Avenir Light" panose="020B0402020203020204" pitchFamily="34" charset="77"/>
              </a:rPr>
              <a:t>SIM CENTER WITH ACTORS CONNECT TO REMOTE LEARNERS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C2BBAD3-6BFE-B74D-851F-4919EFC16DD3}"/>
              </a:ext>
            </a:extLst>
          </p:cNvPr>
          <p:cNvSpPr/>
          <p:nvPr/>
        </p:nvSpPr>
        <p:spPr>
          <a:xfrm>
            <a:off x="4892015" y="4546782"/>
            <a:ext cx="2141247" cy="524319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venir Light" panose="020B0402020203020204" pitchFamily="34" charset="77"/>
              </a:rPr>
              <a:t>COLLABORATIVE ONLINE ENVIRONMENT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79C06AD-E769-9247-8C4D-837430191694}"/>
              </a:ext>
            </a:extLst>
          </p:cNvPr>
          <p:cNvSpPr/>
          <p:nvPr/>
        </p:nvSpPr>
        <p:spPr>
          <a:xfrm>
            <a:off x="1828801" y="5247390"/>
            <a:ext cx="5204460" cy="766821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venir Light" panose="020B0402020203020204" pitchFamily="34" charset="77"/>
              </a:rPr>
              <a:t>LEARNERS “COMPLETE ACTIONS” BY CLICKING, DRAGGING, TYPING.</a:t>
            </a:r>
          </a:p>
          <a:p>
            <a:pPr algn="ctr"/>
            <a:r>
              <a:rPr lang="en-US" sz="1200" dirty="0">
                <a:latin typeface="Avenir Light" panose="020B0402020203020204" pitchFamily="34" charset="77"/>
              </a:rPr>
              <a:t>FACILITATORS DO SAME TASKS AS IN SIM LAB (VITALS, PROMPTS)</a:t>
            </a:r>
          </a:p>
          <a:p>
            <a:pPr algn="ctr"/>
            <a:r>
              <a:rPr lang="en-US" sz="1200" dirty="0">
                <a:latin typeface="Avenir Light" panose="020B0402020203020204" pitchFamily="34" charset="77"/>
              </a:rPr>
              <a:t>EX: VIRTUAL RESUS ROOM</a:t>
            </a:r>
          </a:p>
        </p:txBody>
      </p:sp>
    </p:spTree>
    <p:extLst>
      <p:ext uri="{BB962C8B-B14F-4D97-AF65-F5344CB8AC3E}">
        <p14:creationId xmlns:p14="http://schemas.microsoft.com/office/powerpoint/2010/main" val="4181412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E2FC2-CEF5-0046-88EA-0B9FA838D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ACEP </a:t>
            </a: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SimBox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  <a:hlinkClick r:id="rId3"/>
              </a:rPr>
              <a:t>https://www.acepsim.com/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</a:p>
        </p:txBody>
      </p:sp>
      <p:pic>
        <p:nvPicPr>
          <p:cNvPr id="4" name="Google Shape;73;p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7E07D6-775B-5A41-8F08-F9C09AB63CAE}"/>
              </a:ext>
            </a:extLst>
          </p:cNvPr>
          <p:cNvPicPr preferRelativeResize="0"/>
          <p:nvPr/>
        </p:nvPicPr>
        <p:blipFill rotWithShape="1">
          <a:blip r:embed="rId4"/>
          <a:srcRect l="899" r="242" b="-2"/>
          <a:stretch/>
        </p:blipFill>
        <p:spPr>
          <a:xfrm>
            <a:off x="556591" y="2312584"/>
            <a:ext cx="6913396" cy="4124260"/>
          </a:xfrm>
          <a:prstGeom prst="rect">
            <a:avLst/>
          </a:prstGeom>
          <a:noFill/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B96C7F3E-CE74-514C-A226-11CE5ECA3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565" y="2949642"/>
            <a:ext cx="2515681" cy="251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2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wall, cluttered&#10;&#10;Description automatically generated">
            <a:extLst>
              <a:ext uri="{FF2B5EF4-FFF2-40B4-BE49-F238E27FC236}">
                <a16:creationId xmlns:a16="http://schemas.microsoft.com/office/drawing/2014/main" id="{FD2EBE10-0FA9-7E4E-9E84-414300A03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6" t="16393" r="23763" b="36519"/>
          <a:stretch/>
        </p:blipFill>
        <p:spPr>
          <a:xfrm>
            <a:off x="1413790" y="2031164"/>
            <a:ext cx="9272127" cy="4676155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9D7C66-8F1C-2D4F-89C3-A7FA3B82CFA9}"/>
              </a:ext>
            </a:extLst>
          </p:cNvPr>
          <p:cNvSpPr txBox="1"/>
          <p:nvPr/>
        </p:nvSpPr>
        <p:spPr>
          <a:xfrm>
            <a:off x="2503249" y="429542"/>
            <a:ext cx="67089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venir Book" panose="02000503020000020003" pitchFamily="2" charset="0"/>
              </a:rPr>
              <a:t>Set 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5DAECD-0B80-5C4C-953B-8EE903A9B81C}"/>
              </a:ext>
            </a:extLst>
          </p:cNvPr>
          <p:cNvSpPr txBox="1"/>
          <p:nvPr/>
        </p:nvSpPr>
        <p:spPr>
          <a:xfrm>
            <a:off x="224758" y="2430698"/>
            <a:ext cx="1602541" cy="34778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2. Facilitator sets up internet streaming device at head of bed and plays YouTube video to start simulation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4B977AD-AAD9-594C-ABDB-D9277EEB3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88" y="403101"/>
            <a:ext cx="11356848" cy="1628063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  Set Up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–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all in person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6B3A6E-1AAF-CB45-88B3-25D047C67CF9}"/>
              </a:ext>
            </a:extLst>
          </p:cNvPr>
          <p:cNvSpPr txBox="1"/>
          <p:nvPr/>
        </p:nvSpPr>
        <p:spPr>
          <a:xfrm>
            <a:off x="3091895" y="2430698"/>
            <a:ext cx="5915918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1. Facilitator sets up manikin, equipment in situ</a:t>
            </a:r>
          </a:p>
        </p:txBody>
      </p:sp>
    </p:spTree>
    <p:extLst>
      <p:ext uri="{BB962C8B-B14F-4D97-AF65-F5344CB8AC3E}">
        <p14:creationId xmlns:p14="http://schemas.microsoft.com/office/powerpoint/2010/main" val="417738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25CC5-8597-AA44-B4B4-3618AEE49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How to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–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all in person</a:t>
            </a:r>
            <a:endParaRPr lang="en-US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35D83-E46D-C746-935B-2F8BD1DF9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5196" y="2601770"/>
            <a:ext cx="4578604" cy="3660185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595514" indent="-457200">
              <a:buAutoNum type="arabicPeriod"/>
            </a:pPr>
            <a:r>
              <a:rPr lang="en-US" sz="2500" dirty="0">
                <a:latin typeface="Avenir Light" panose="020B0402020203020204" pitchFamily="34" charset="77"/>
              </a:rPr>
              <a:t>Prior: review materials</a:t>
            </a:r>
          </a:p>
          <a:p>
            <a:pPr marL="595514" indent="-457200">
              <a:buAutoNum type="arabicPeriod"/>
            </a:pPr>
            <a:r>
              <a:rPr lang="en-US" sz="2500" dirty="0" err="1">
                <a:latin typeface="Avenir Light" panose="020B0402020203020204" pitchFamily="34" charset="77"/>
              </a:rPr>
              <a:t>Prebrief</a:t>
            </a:r>
            <a:r>
              <a:rPr lang="en-US" sz="2500" dirty="0">
                <a:latin typeface="Avenir Light" panose="020B0402020203020204" pitchFamily="34" charset="77"/>
              </a:rPr>
              <a:t> </a:t>
            </a:r>
          </a:p>
          <a:p>
            <a:pPr marL="595514" indent="-457200">
              <a:buAutoNum type="arabicPeriod"/>
            </a:pPr>
            <a:r>
              <a:rPr lang="en-US" sz="2500" dirty="0">
                <a:latin typeface="Avenir Light" panose="020B0402020203020204" pitchFamily="34" charset="77"/>
              </a:rPr>
              <a:t>Play YouTube video</a:t>
            </a:r>
          </a:p>
          <a:p>
            <a:pPr marL="595514" indent="-457200">
              <a:buAutoNum type="arabicPeriod"/>
            </a:pPr>
            <a:r>
              <a:rPr lang="en-US" sz="2500" dirty="0">
                <a:latin typeface="Avenir Light" panose="020B0402020203020204" pitchFamily="34" charset="77"/>
              </a:rPr>
              <a:t>Debrief</a:t>
            </a:r>
          </a:p>
        </p:txBody>
      </p:sp>
      <p:pic>
        <p:nvPicPr>
          <p:cNvPr id="6" name="Picture 5" descr="A picture containing text, person, indoor, window&#10;&#10;Description automatically generated">
            <a:extLst>
              <a:ext uri="{FF2B5EF4-FFF2-40B4-BE49-F238E27FC236}">
                <a16:creationId xmlns:a16="http://schemas.microsoft.com/office/drawing/2014/main" id="{9974321C-D929-6141-AFCC-6C4C229E4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48" y="2316735"/>
            <a:ext cx="5508152" cy="430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38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wall, cluttered&#10;&#10;Description automatically generated">
            <a:extLst>
              <a:ext uri="{FF2B5EF4-FFF2-40B4-BE49-F238E27FC236}">
                <a16:creationId xmlns:a16="http://schemas.microsoft.com/office/drawing/2014/main" id="{FD2EBE10-0FA9-7E4E-9E84-414300A03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6" t="16393" r="227" b="36519"/>
          <a:stretch/>
        </p:blipFill>
        <p:spPr>
          <a:xfrm>
            <a:off x="1000282" y="2457426"/>
            <a:ext cx="10557734" cy="403838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9D7C66-8F1C-2D4F-89C3-A7FA3B82CFA9}"/>
              </a:ext>
            </a:extLst>
          </p:cNvPr>
          <p:cNvSpPr txBox="1"/>
          <p:nvPr/>
        </p:nvSpPr>
        <p:spPr>
          <a:xfrm>
            <a:off x="2503249" y="429542"/>
            <a:ext cx="67089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venir Book" panose="02000503020000020003" pitchFamily="2" charset="0"/>
              </a:rPr>
              <a:t>Set 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9F91A8-7798-5140-9099-3FC72114568F}"/>
              </a:ext>
            </a:extLst>
          </p:cNvPr>
          <p:cNvSpPr txBox="1"/>
          <p:nvPr/>
        </p:nvSpPr>
        <p:spPr>
          <a:xfrm>
            <a:off x="9146390" y="4991277"/>
            <a:ext cx="2411626" cy="13234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Device #2 positioned to capture video of participant actions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5DAECD-0B80-5C4C-953B-8EE903A9B81C}"/>
              </a:ext>
            </a:extLst>
          </p:cNvPr>
          <p:cNvSpPr txBox="1"/>
          <p:nvPr/>
        </p:nvSpPr>
        <p:spPr>
          <a:xfrm>
            <a:off x="0" y="2285802"/>
            <a:ext cx="2819800" cy="19389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Device #1 positioned at head of bed for participants to see streaming video </a:t>
            </a:r>
          </a:p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(controlled by remote facilitator)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4B977AD-AAD9-594C-ABDB-D9277EEB3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88" y="403101"/>
            <a:ext cx="11356848" cy="1628063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  Set Up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– </a:t>
            </a:r>
            <a:r>
              <a:rPr lang="en-US" sz="3500" i="1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in person learners + remote facilitator</a:t>
            </a:r>
            <a:endParaRPr lang="en-US" sz="3500" i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6B3A6E-1AAF-CB45-88B3-25D047C67CF9}"/>
              </a:ext>
            </a:extLst>
          </p:cNvPr>
          <p:cNvSpPr txBox="1"/>
          <p:nvPr/>
        </p:nvSpPr>
        <p:spPr>
          <a:xfrm>
            <a:off x="3132305" y="2178080"/>
            <a:ext cx="5408579" cy="13234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On the ground champion: sets up manikin, equipment, &amp; devices connected to same Zoom conference, ensures audio/visuals work ahead of time</a:t>
            </a:r>
          </a:p>
        </p:txBody>
      </p:sp>
    </p:spTree>
    <p:extLst>
      <p:ext uri="{BB962C8B-B14F-4D97-AF65-F5344CB8AC3E}">
        <p14:creationId xmlns:p14="http://schemas.microsoft.com/office/powerpoint/2010/main" val="2916005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onitor, indoor, television&#10;&#10;Description automatically generated">
            <a:extLst>
              <a:ext uri="{FF2B5EF4-FFF2-40B4-BE49-F238E27FC236}">
                <a16:creationId xmlns:a16="http://schemas.microsoft.com/office/drawing/2014/main" id="{27CE67ED-689E-2448-ACFD-0524BBE94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10" y="2020806"/>
            <a:ext cx="7396510" cy="462281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D6C0EED-19E2-6548-AD0B-41C061A72119}"/>
              </a:ext>
            </a:extLst>
          </p:cNvPr>
          <p:cNvSpPr/>
          <p:nvPr/>
        </p:nvSpPr>
        <p:spPr>
          <a:xfrm>
            <a:off x="1008618" y="2597135"/>
            <a:ext cx="3746750" cy="3078868"/>
          </a:xfrm>
          <a:prstGeom prst="rect">
            <a:avLst/>
          </a:prstGeom>
          <a:noFill/>
          <a:ln w="508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6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CF8F86-ED11-4442-AAD0-6EDD6E94FC45}"/>
              </a:ext>
            </a:extLst>
          </p:cNvPr>
          <p:cNvSpPr/>
          <p:nvPr/>
        </p:nvSpPr>
        <p:spPr>
          <a:xfrm>
            <a:off x="4808531" y="2597134"/>
            <a:ext cx="3504707" cy="3078869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4C932-6049-314D-A723-3C78BAA85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318" y="2015809"/>
            <a:ext cx="1614175" cy="462995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4CAE5FB0-B02F-E44A-941E-37123C0890C3}"/>
              </a:ext>
            </a:extLst>
          </p:cNvPr>
          <p:cNvSpPr/>
          <p:nvPr/>
        </p:nvSpPr>
        <p:spPr>
          <a:xfrm>
            <a:off x="2566510" y="3526465"/>
            <a:ext cx="671304" cy="7198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1"/>
          </a:p>
        </p:txBody>
      </p:sp>
      <p:sp>
        <p:nvSpPr>
          <p:cNvPr id="119" name="Rectangle 118"/>
          <p:cNvSpPr/>
          <p:nvPr/>
        </p:nvSpPr>
        <p:spPr>
          <a:xfrm>
            <a:off x="8383984" y="1984497"/>
            <a:ext cx="1594509" cy="4629956"/>
          </a:xfrm>
          <a:prstGeom prst="rect">
            <a:avLst/>
          </a:prstGeom>
          <a:noFill/>
          <a:ln w="508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6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8FD17C-8AA9-2241-AFD9-A0402446AC4A}"/>
              </a:ext>
            </a:extLst>
          </p:cNvPr>
          <p:cNvGrpSpPr/>
          <p:nvPr/>
        </p:nvGrpSpPr>
        <p:grpSpPr>
          <a:xfrm>
            <a:off x="9984907" y="2505715"/>
            <a:ext cx="1976297" cy="3338726"/>
            <a:chOff x="9984907" y="1776845"/>
            <a:chExt cx="1976297" cy="3338726"/>
          </a:xfrm>
          <a:solidFill>
            <a:schemeClr val="bg1"/>
          </a:solidFill>
        </p:grpSpPr>
        <p:sp>
          <p:nvSpPr>
            <p:cNvPr id="100" name="TextBox 99"/>
            <p:cNvSpPr txBox="1"/>
            <p:nvPr/>
          </p:nvSpPr>
          <p:spPr>
            <a:xfrm>
              <a:off x="10195666" y="3140752"/>
              <a:ext cx="1753338" cy="7386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508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Facilitator #1 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leads </a:t>
              </a:r>
              <a:r>
                <a:rPr lang="en-US" sz="1400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prebrief</a:t>
              </a:r>
              <a:r>
                <a:rPr lang="en-US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 and sim</a:t>
              </a:r>
            </a:p>
          </p:txBody>
        </p:sp>
        <p:cxnSp>
          <p:nvCxnSpPr>
            <p:cNvPr id="127" name="Straight Connector 126"/>
            <p:cNvCxnSpPr>
              <a:cxnSpLocks/>
            </p:cNvCxnSpPr>
            <p:nvPr/>
          </p:nvCxnSpPr>
          <p:spPr>
            <a:xfrm>
              <a:off x="9984907" y="4688937"/>
              <a:ext cx="210760" cy="199755"/>
            </a:xfrm>
            <a:prstGeom prst="line">
              <a:avLst/>
            </a:prstGeom>
            <a:grpFill/>
            <a:ln w="50800">
              <a:solidFill>
                <a:srgbClr val="00B050"/>
              </a:solidFill>
              <a:head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E9A4DA-BFE7-EC45-9FDD-550EFE4AAAD0}"/>
                </a:ext>
              </a:extLst>
            </p:cNvPr>
            <p:cNvSpPr txBox="1"/>
            <p:nvPr/>
          </p:nvSpPr>
          <p:spPr>
            <a:xfrm>
              <a:off x="10207865" y="4161464"/>
              <a:ext cx="1753339" cy="9541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508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Facilitator #2 embedded participant, leads debrief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171B69-48A8-5F42-B9F8-986E6710DB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7869" y="3498652"/>
              <a:ext cx="217175" cy="2908"/>
            </a:xfrm>
            <a:prstGeom prst="line">
              <a:avLst/>
            </a:prstGeom>
            <a:grpFill/>
            <a:ln w="50800">
              <a:solidFill>
                <a:schemeClr val="accent6"/>
              </a:solidFill>
              <a:head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9EED3C2-EC4D-A546-A2B6-AF73205C649A}"/>
                </a:ext>
              </a:extLst>
            </p:cNvPr>
            <p:cNvCxnSpPr>
              <a:cxnSpLocks/>
            </p:cNvCxnSpPr>
            <p:nvPr/>
          </p:nvCxnSpPr>
          <p:spPr>
            <a:xfrm>
              <a:off x="9984908" y="1943706"/>
              <a:ext cx="218611" cy="184301"/>
            </a:xfrm>
            <a:prstGeom prst="line">
              <a:avLst/>
            </a:prstGeom>
            <a:grpFill/>
            <a:ln w="50800">
              <a:solidFill>
                <a:srgbClr val="00B050"/>
              </a:solidFill>
              <a:prstDash val="solid"/>
              <a:head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2D6D70-8B39-2F42-884E-8BDE434217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7869" y="2224926"/>
              <a:ext cx="217175" cy="244406"/>
            </a:xfrm>
            <a:prstGeom prst="line">
              <a:avLst/>
            </a:prstGeom>
            <a:grpFill/>
            <a:ln w="50800">
              <a:solidFill>
                <a:srgbClr val="00B050"/>
              </a:solidFill>
              <a:prstDash val="solid"/>
              <a:head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10195665" y="1776845"/>
              <a:ext cx="1765539" cy="5232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508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Observers watch 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as a train the trainer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CE8ADCC-4AD0-8643-8D9C-B5AC0AEC51AB}"/>
              </a:ext>
            </a:extLst>
          </p:cNvPr>
          <p:cNvSpPr txBox="1"/>
          <p:nvPr/>
        </p:nvSpPr>
        <p:spPr>
          <a:xfrm>
            <a:off x="545460" y="5685308"/>
            <a:ext cx="3786662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50800">
            <a:solidFill>
              <a:srgbClr val="FFC00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Book" panose="02000503020000020003" pitchFamily="2" charset="0"/>
              </a:rPr>
              <a:t>Shared Video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Video of patient superimposed on monitor that is shared and controlled by remote facilitator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BDA376-5464-614F-86BE-49CF98CACEC2}"/>
              </a:ext>
            </a:extLst>
          </p:cNvPr>
          <p:cNvSpPr txBox="1"/>
          <p:nvPr/>
        </p:nvSpPr>
        <p:spPr>
          <a:xfrm>
            <a:off x="4369274" y="5683680"/>
            <a:ext cx="4390413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508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Book" panose="02000503020000020003" pitchFamily="2" charset="0"/>
              </a:rPr>
              <a:t>Participants in action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On the ground Supervisor as “Champion” who sets up mannikin and 2 streaming devices prior to session for learner participants and co-facilitates</a:t>
            </a:r>
          </a:p>
        </p:txBody>
      </p:sp>
      <p:sp>
        <p:nvSpPr>
          <p:cNvPr id="29" name="Title 16">
            <a:extLst>
              <a:ext uri="{FF2B5EF4-FFF2-40B4-BE49-F238E27FC236}">
                <a16:creationId xmlns:a16="http://schemas.microsoft.com/office/drawing/2014/main" id="{F406AC90-6841-D948-87A4-BBB6D181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14" y="462869"/>
            <a:ext cx="11356848" cy="1628063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Avenir Book" panose="02000503020000020003" pitchFamily="2" charset="0"/>
              </a:rPr>
              <a:t> How to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35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– </a:t>
            </a:r>
            <a:r>
              <a:rPr lang="en-US" sz="3500" i="1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in person learners + remote facilitator</a:t>
            </a:r>
            <a:endParaRPr lang="en-US" sz="35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873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1524</Words>
  <Application>Microsoft Macintosh PowerPoint</Application>
  <PresentationFormat>Widescreen</PresentationFormat>
  <Paragraphs>198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Avenir Book</vt:lpstr>
      <vt:lpstr>Avenir Light</vt:lpstr>
      <vt:lpstr>Calibri</vt:lpstr>
      <vt:lpstr>Calibri Light</vt:lpstr>
      <vt:lpstr>Office Theme</vt:lpstr>
      <vt:lpstr>ACEP TeleSimBox for EMS  Free Open Access Medical Education Synchronous simulation-based learning adapted for remote learners  EMS Alaska Echo Presentation March 12, 2021</vt:lpstr>
      <vt:lpstr>PowerPoint Presentation</vt:lpstr>
      <vt:lpstr>PowerPoint Presentation</vt:lpstr>
      <vt:lpstr>PowerPoint Presentation</vt:lpstr>
      <vt:lpstr>ACEP SimBox  https://www.acepsim.com/ </vt:lpstr>
      <vt:lpstr>   Set Up – all in person</vt:lpstr>
      <vt:lpstr>How to – all in person</vt:lpstr>
      <vt:lpstr>   Set Up – in person learners + remote facilitator</vt:lpstr>
      <vt:lpstr> How to – in person learners + remote facilitator</vt:lpstr>
      <vt:lpstr>How to – all remote</vt:lpstr>
      <vt:lpstr>PowerPoint Presentation</vt:lpstr>
      <vt:lpstr>PowerPoint Presentation</vt:lpstr>
      <vt:lpstr>Let’s practice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ACEP TeleSimBox  Free Open Access Meducation Synchronous simulation-based education learning tool adapted for remote learners</dc:title>
  <dc:creator>Elizabeth Sanseau</dc:creator>
  <cp:lastModifiedBy>Elizabeth Sanseau</cp:lastModifiedBy>
  <cp:revision>100</cp:revision>
  <dcterms:created xsi:type="dcterms:W3CDTF">2021-02-17T18:26:07Z</dcterms:created>
  <dcterms:modified xsi:type="dcterms:W3CDTF">2021-04-19T16:41:53Z</dcterms:modified>
</cp:coreProperties>
</file>