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206400" cy="28803600"/>
  <p:notesSz cx="7023100" cy="93091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5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38" algn="ctr" rtl="0" eaLnBrk="0" fontAlgn="base" hangingPunct="0">
      <a:spcBef>
        <a:spcPct val="0"/>
      </a:spcBef>
      <a:spcAft>
        <a:spcPct val="0"/>
      </a:spcAft>
      <a:defRPr sz="5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76" algn="ctr" rtl="0" eaLnBrk="0" fontAlgn="base" hangingPunct="0">
      <a:spcBef>
        <a:spcPct val="0"/>
      </a:spcBef>
      <a:spcAft>
        <a:spcPct val="0"/>
      </a:spcAft>
      <a:defRPr sz="5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14" algn="ctr" rtl="0" eaLnBrk="0" fontAlgn="base" hangingPunct="0">
      <a:spcBef>
        <a:spcPct val="0"/>
      </a:spcBef>
      <a:spcAft>
        <a:spcPct val="0"/>
      </a:spcAft>
      <a:defRPr sz="5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52" algn="ctr" rtl="0" eaLnBrk="0" fontAlgn="base" hangingPunct="0">
      <a:spcBef>
        <a:spcPct val="0"/>
      </a:spcBef>
      <a:spcAft>
        <a:spcPct val="0"/>
      </a:spcAft>
      <a:defRPr sz="5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92" algn="l" defTabSz="914276" rtl="0" eaLnBrk="1" latinLnBrk="0" hangingPunct="1">
      <a:defRPr sz="51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830" algn="l" defTabSz="914276" rtl="0" eaLnBrk="1" latinLnBrk="0" hangingPunct="1">
      <a:defRPr sz="51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9968" algn="l" defTabSz="914276" rtl="0" eaLnBrk="1" latinLnBrk="0" hangingPunct="1">
      <a:defRPr sz="51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106" algn="l" defTabSz="914276" rtl="0" eaLnBrk="1" latinLnBrk="0" hangingPunct="1">
      <a:defRPr sz="51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7" userDrawn="1">
          <p15:clr>
            <a:srgbClr val="A4A3A4"/>
          </p15:clr>
        </p15:guide>
        <p15:guide id="2" pos="240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bpete01" initials="e" lastIdx="2" clrIdx="0"/>
  <p:cmAuthor id="1" name="awcalh01" initials="aw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897"/>
    <a:srgbClr val="2464A2"/>
    <a:srgbClr val="A37D53"/>
    <a:srgbClr val="654829"/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3680" autoAdjust="0"/>
  </p:normalViewPr>
  <p:slideViewPr>
    <p:cSldViewPr>
      <p:cViewPr varScale="1">
        <p:scale>
          <a:sx n="28" d="100"/>
          <a:sy n="28" d="100"/>
        </p:scale>
        <p:origin x="1024" y="232"/>
      </p:cViewPr>
      <p:guideLst>
        <p:guide orient="horz" pos="2917"/>
        <p:guide pos="240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26" cy="49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>
            <a:lvl1pPr algn="l" defTabSz="96619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74" y="0"/>
            <a:ext cx="3043226" cy="49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>
            <a:lvl1pPr algn="r" defTabSz="96619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6258"/>
            <a:ext cx="3043226" cy="49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9" tIns="48314" rIns="96629" bIns="48314" numCol="1" anchor="b" anchorCtr="0" compatLnSpc="1">
            <a:prstTxWarp prst="textNoShape">
              <a:avLst/>
            </a:prstTxWarp>
          </a:bodyPr>
          <a:lstStyle>
            <a:lvl1pPr algn="l" defTabSz="96619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74" y="9396258"/>
            <a:ext cx="3043226" cy="49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9" tIns="48314" rIns="96629" bIns="48314" numCol="1" anchor="b" anchorCtr="0" compatLnSpc="1">
            <a:prstTxWarp prst="textNoShape">
              <a:avLst/>
            </a:prstTxWarp>
          </a:bodyPr>
          <a:lstStyle>
            <a:lvl1pPr algn="r" defTabSz="966191">
              <a:defRPr sz="1300"/>
            </a:lvl1pPr>
          </a:lstStyle>
          <a:p>
            <a:pPr>
              <a:defRPr/>
            </a:pPr>
            <a:fld id="{81E53875-1F5C-4FB6-8B78-96FDEE860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39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6164" cy="498702"/>
          </a:xfrm>
          <a:prstGeom prst="rect">
            <a:avLst/>
          </a:prstGeom>
          <a:noFill/>
          <a:ln w="349250">
            <a:noFill/>
            <a:miter lim="800000"/>
            <a:headEnd/>
            <a:tailEnd/>
          </a:ln>
          <a:effectLst/>
        </p:spPr>
        <p:txBody>
          <a:bodyPr vert="horz" wrap="none" lIns="16743" tIns="8371" rIns="16743" bIns="8371" numCol="1" anchor="ctr" anchorCtr="0" compatLnSpc="1">
            <a:prstTxWarp prst="textNoShape">
              <a:avLst/>
            </a:prstTxWarp>
          </a:bodyPr>
          <a:lstStyle>
            <a:lvl1pPr algn="l">
              <a:defRPr sz="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936" y="0"/>
            <a:ext cx="3046164" cy="498702"/>
          </a:xfrm>
          <a:prstGeom prst="rect">
            <a:avLst/>
          </a:prstGeom>
          <a:noFill/>
          <a:ln w="349250">
            <a:noFill/>
            <a:miter lim="800000"/>
            <a:headEnd/>
            <a:tailEnd/>
          </a:ln>
          <a:effectLst/>
        </p:spPr>
        <p:txBody>
          <a:bodyPr vert="horz" wrap="none" lIns="16743" tIns="8371" rIns="16743" bIns="8371" numCol="1" anchor="ctr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747713"/>
            <a:ext cx="657542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773" y="4696108"/>
            <a:ext cx="5161555" cy="4446758"/>
          </a:xfrm>
          <a:prstGeom prst="rect">
            <a:avLst/>
          </a:prstGeom>
          <a:noFill/>
          <a:ln w="349250">
            <a:noFill/>
            <a:miter lim="800000"/>
            <a:headEnd/>
            <a:tailEnd/>
          </a:ln>
          <a:effectLst/>
        </p:spPr>
        <p:txBody>
          <a:bodyPr vert="horz" wrap="none" lIns="16743" tIns="8371" rIns="16743" bIns="83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2217"/>
            <a:ext cx="3046164" cy="498702"/>
          </a:xfrm>
          <a:prstGeom prst="rect">
            <a:avLst/>
          </a:prstGeom>
          <a:noFill/>
          <a:ln w="349250">
            <a:noFill/>
            <a:miter lim="800000"/>
            <a:headEnd/>
            <a:tailEnd/>
          </a:ln>
          <a:effectLst/>
        </p:spPr>
        <p:txBody>
          <a:bodyPr vert="horz" wrap="none" lIns="16743" tIns="8371" rIns="16743" bIns="8371" numCol="1" anchor="b" anchorCtr="0" compatLnSpc="1">
            <a:prstTxWarp prst="textNoShape">
              <a:avLst/>
            </a:prstTxWarp>
          </a:bodyPr>
          <a:lstStyle>
            <a:lvl1pPr algn="l">
              <a:defRPr sz="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936" y="9392217"/>
            <a:ext cx="3046164" cy="498702"/>
          </a:xfrm>
          <a:prstGeom prst="rect">
            <a:avLst/>
          </a:prstGeom>
          <a:noFill/>
          <a:ln w="349250">
            <a:noFill/>
            <a:miter lim="800000"/>
            <a:headEnd/>
            <a:tailEnd/>
          </a:ln>
          <a:effectLst/>
        </p:spPr>
        <p:txBody>
          <a:bodyPr vert="horz" wrap="none" lIns="16743" tIns="8371" rIns="16743" bIns="8371" numCol="1" anchor="b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pPr>
              <a:defRPr/>
            </a:pPr>
            <a:fld id="{370FF816-5B81-4518-BC62-0AB5094E6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29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1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5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92" algn="l" defTabSz="914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0" algn="l" defTabSz="914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68" algn="l" defTabSz="914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06" algn="l" defTabSz="914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itchFamily="18" charset="0"/>
              </a:defRPr>
            </a:lvl1pPr>
            <a:lvl2pPr marL="136034" indent="-52321">
              <a:defRPr sz="900">
                <a:solidFill>
                  <a:schemeClr val="tx1"/>
                </a:solidFill>
                <a:latin typeface="Times New Roman" pitchFamily="18" charset="0"/>
              </a:defRPr>
            </a:lvl2pPr>
            <a:lvl3pPr marL="209283" indent="-41857">
              <a:defRPr sz="900">
                <a:solidFill>
                  <a:schemeClr val="tx1"/>
                </a:solidFill>
                <a:latin typeface="Times New Roman" pitchFamily="18" charset="0"/>
              </a:defRPr>
            </a:lvl3pPr>
            <a:lvl4pPr marL="292997" indent="-41857">
              <a:defRPr sz="900">
                <a:solidFill>
                  <a:schemeClr val="tx1"/>
                </a:solidFill>
                <a:latin typeface="Times New Roman" pitchFamily="18" charset="0"/>
              </a:defRPr>
            </a:lvl4pPr>
            <a:lvl5pPr marL="376710" indent="-41857">
              <a:defRPr sz="900">
                <a:solidFill>
                  <a:schemeClr val="tx1"/>
                </a:solidFill>
                <a:latin typeface="Times New Roman" pitchFamily="18" charset="0"/>
              </a:defRPr>
            </a:lvl5pPr>
            <a:lvl6pPr marL="460423" indent="-41857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itchFamily="18" charset="0"/>
              </a:defRPr>
            </a:lvl6pPr>
            <a:lvl7pPr marL="544137" indent="-41857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itchFamily="18" charset="0"/>
              </a:defRPr>
            </a:lvl7pPr>
            <a:lvl8pPr marL="627850" indent="-41857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itchFamily="18" charset="0"/>
              </a:defRPr>
            </a:lvl8pPr>
            <a:lvl9pPr marL="711563" indent="-41857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5F226D-16FD-4221-A9F0-863AB7EB336B}" type="slidenum">
              <a:rPr lang="en-US" sz="200"/>
              <a:pPr/>
              <a:t>1</a:t>
            </a:fld>
            <a:endParaRPr lang="en-US" sz="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747713"/>
            <a:ext cx="6575425" cy="369887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7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0195" y="10438808"/>
            <a:ext cx="50780420" cy="72036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0381" y="19042659"/>
            <a:ext cx="41820043" cy="8587185"/>
          </a:xfrm>
        </p:spPr>
        <p:txBody>
          <a:bodyPr/>
          <a:lstStyle>
            <a:lvl1pPr marL="0" indent="0" algn="ctr">
              <a:buNone/>
              <a:defRPr/>
            </a:lvl1pPr>
            <a:lvl2pPr marL="399996" indent="0" algn="ctr">
              <a:buNone/>
              <a:defRPr/>
            </a:lvl2pPr>
            <a:lvl3pPr marL="799992" indent="0" algn="ctr">
              <a:buNone/>
              <a:defRPr/>
            </a:lvl3pPr>
            <a:lvl4pPr marL="1199987" indent="0" algn="ctr">
              <a:buNone/>
              <a:defRPr/>
            </a:lvl4pPr>
            <a:lvl5pPr marL="1599983" indent="0" algn="ctr">
              <a:buNone/>
              <a:defRPr/>
            </a:lvl5pPr>
            <a:lvl6pPr marL="1999981" indent="0" algn="ctr">
              <a:buNone/>
              <a:defRPr/>
            </a:lvl6pPr>
            <a:lvl7pPr marL="2399976" indent="0" algn="ctr">
              <a:buNone/>
              <a:defRPr/>
            </a:lvl7pPr>
            <a:lvl8pPr marL="2799971" indent="0" algn="ctr">
              <a:buNone/>
              <a:defRPr/>
            </a:lvl8pPr>
            <a:lvl9pPr marL="31999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B6538-4E6B-4BAC-B3F0-EAA0A4C86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2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47743-4B5B-45FA-8681-524BC79D4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1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566433" y="2983709"/>
            <a:ext cx="12696033" cy="268866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8341" y="2983709"/>
            <a:ext cx="37910293" cy="268866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80600-4453-4049-A9C1-B088DD0E3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1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73BF-D43D-4EE5-BD72-83CF3A6CD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4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112" y="21594366"/>
            <a:ext cx="50780420" cy="66730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9112" y="14243447"/>
            <a:ext cx="50780420" cy="7350919"/>
          </a:xfrm>
        </p:spPr>
        <p:txBody>
          <a:bodyPr anchor="b"/>
          <a:lstStyle>
            <a:lvl1pPr marL="0" indent="0">
              <a:buNone/>
              <a:defRPr sz="1750"/>
            </a:lvl1pPr>
            <a:lvl2pPr marL="399996" indent="0">
              <a:buNone/>
              <a:defRPr sz="1575"/>
            </a:lvl2pPr>
            <a:lvl3pPr marL="799992" indent="0">
              <a:buNone/>
              <a:defRPr sz="1313"/>
            </a:lvl3pPr>
            <a:lvl4pPr marL="1199987" indent="0">
              <a:buNone/>
              <a:defRPr sz="1225"/>
            </a:lvl4pPr>
            <a:lvl5pPr marL="1599983" indent="0">
              <a:buNone/>
              <a:defRPr sz="1225"/>
            </a:lvl5pPr>
            <a:lvl6pPr marL="1999981" indent="0">
              <a:buNone/>
              <a:defRPr sz="1225"/>
            </a:lvl6pPr>
            <a:lvl7pPr marL="2399976" indent="0">
              <a:buNone/>
              <a:defRPr sz="1225"/>
            </a:lvl7pPr>
            <a:lvl8pPr marL="2799971" indent="0">
              <a:buNone/>
              <a:defRPr sz="1225"/>
            </a:lvl8pPr>
            <a:lvl9pPr marL="3199968" indent="0">
              <a:buNone/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95FF-4B3D-4562-991D-D0A707BE6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7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8341" y="9706770"/>
            <a:ext cx="25303163" cy="20163632"/>
          </a:xfrm>
        </p:spPr>
        <p:txBody>
          <a:bodyPr/>
          <a:lstStyle>
            <a:lvl1pPr>
              <a:defRPr sz="2450"/>
            </a:lvl1pPr>
            <a:lvl2pPr>
              <a:defRPr sz="2188"/>
            </a:lvl2pPr>
            <a:lvl3pPr>
              <a:defRPr sz="175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59303" y="9706770"/>
            <a:ext cx="25303163" cy="20163632"/>
          </a:xfrm>
        </p:spPr>
        <p:txBody>
          <a:bodyPr/>
          <a:lstStyle>
            <a:lvl1pPr>
              <a:defRPr sz="2450"/>
            </a:lvl1pPr>
            <a:lvl2pPr>
              <a:defRPr sz="2188"/>
            </a:lvl2pPr>
            <a:lvl3pPr>
              <a:defRPr sz="175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8941C-8272-4267-95C9-473EDD5AB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9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415" y="1346001"/>
            <a:ext cx="53765980" cy="56007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7414" y="7521776"/>
            <a:ext cx="26395892" cy="3135113"/>
          </a:xfrm>
        </p:spPr>
        <p:txBody>
          <a:bodyPr anchor="b"/>
          <a:lstStyle>
            <a:lvl1pPr marL="0" indent="0">
              <a:buNone/>
              <a:defRPr sz="2188" b="1"/>
            </a:lvl1pPr>
            <a:lvl2pPr marL="399996" indent="0">
              <a:buNone/>
              <a:defRPr sz="1750" b="1"/>
            </a:lvl2pPr>
            <a:lvl3pPr marL="799992" indent="0">
              <a:buNone/>
              <a:defRPr sz="1575" b="1"/>
            </a:lvl3pPr>
            <a:lvl4pPr marL="1199987" indent="0">
              <a:buNone/>
              <a:defRPr sz="1313" b="1"/>
            </a:lvl4pPr>
            <a:lvl5pPr marL="1599983" indent="0">
              <a:buNone/>
              <a:defRPr sz="1313" b="1"/>
            </a:lvl5pPr>
            <a:lvl6pPr marL="1999981" indent="0">
              <a:buNone/>
              <a:defRPr sz="1313" b="1"/>
            </a:lvl6pPr>
            <a:lvl7pPr marL="2399976" indent="0">
              <a:buNone/>
              <a:defRPr sz="1313" b="1"/>
            </a:lvl7pPr>
            <a:lvl8pPr marL="2799971" indent="0">
              <a:buNone/>
              <a:defRPr sz="1313" b="1"/>
            </a:lvl8pPr>
            <a:lvl9pPr marL="3199968" indent="0">
              <a:buNone/>
              <a:defRPr sz="13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7414" y="10656888"/>
            <a:ext cx="26395892" cy="19360754"/>
          </a:xfrm>
        </p:spPr>
        <p:txBody>
          <a:bodyPr/>
          <a:lstStyle>
            <a:lvl1pPr>
              <a:defRPr sz="2188"/>
            </a:lvl1pPr>
            <a:lvl2pPr>
              <a:defRPr sz="1750"/>
            </a:lvl2pPr>
            <a:lvl3pPr>
              <a:defRPr sz="1575"/>
            </a:lvl3pPr>
            <a:lvl4pPr>
              <a:defRPr sz="1313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348237" y="7521776"/>
            <a:ext cx="26405154" cy="3135113"/>
          </a:xfrm>
        </p:spPr>
        <p:txBody>
          <a:bodyPr anchor="b"/>
          <a:lstStyle>
            <a:lvl1pPr marL="0" indent="0">
              <a:buNone/>
              <a:defRPr sz="2188" b="1"/>
            </a:lvl1pPr>
            <a:lvl2pPr marL="399996" indent="0">
              <a:buNone/>
              <a:defRPr sz="1750" b="1"/>
            </a:lvl2pPr>
            <a:lvl3pPr marL="799992" indent="0">
              <a:buNone/>
              <a:defRPr sz="1575" b="1"/>
            </a:lvl3pPr>
            <a:lvl4pPr marL="1199987" indent="0">
              <a:buNone/>
              <a:defRPr sz="1313" b="1"/>
            </a:lvl4pPr>
            <a:lvl5pPr marL="1599983" indent="0">
              <a:buNone/>
              <a:defRPr sz="1313" b="1"/>
            </a:lvl5pPr>
            <a:lvl6pPr marL="1999981" indent="0">
              <a:buNone/>
              <a:defRPr sz="1313" b="1"/>
            </a:lvl6pPr>
            <a:lvl7pPr marL="2399976" indent="0">
              <a:buNone/>
              <a:defRPr sz="1313" b="1"/>
            </a:lvl7pPr>
            <a:lvl8pPr marL="2799971" indent="0">
              <a:buNone/>
              <a:defRPr sz="1313" b="1"/>
            </a:lvl8pPr>
            <a:lvl9pPr marL="3199968" indent="0">
              <a:buNone/>
              <a:defRPr sz="13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348237" y="10656888"/>
            <a:ext cx="26405154" cy="19360754"/>
          </a:xfrm>
        </p:spPr>
        <p:txBody>
          <a:bodyPr/>
          <a:lstStyle>
            <a:lvl1pPr>
              <a:defRPr sz="2188"/>
            </a:lvl1pPr>
            <a:lvl2pPr>
              <a:defRPr sz="1750"/>
            </a:lvl2pPr>
            <a:lvl3pPr>
              <a:defRPr sz="1575"/>
            </a:lvl3pPr>
            <a:lvl4pPr>
              <a:defRPr sz="1313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ACD4-8411-42D7-9704-8FBF8002F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3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3087D-BD7C-4935-8DCD-9508B64CA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5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6F903-090C-4E4D-96BF-96AF3785A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412" y="1337668"/>
            <a:ext cx="19654308" cy="5693767"/>
          </a:xfrm>
        </p:spPr>
        <p:txBody>
          <a:bodyPr anchor="b"/>
          <a:lstStyle>
            <a:lvl1pPr algn="l">
              <a:defRPr sz="17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56625" y="1337671"/>
            <a:ext cx="33396769" cy="28679974"/>
          </a:xfrm>
        </p:spPr>
        <p:txBody>
          <a:bodyPr/>
          <a:lstStyle>
            <a:lvl1pPr>
              <a:defRPr sz="2800"/>
            </a:lvl1pPr>
            <a:lvl2pPr>
              <a:defRPr sz="2450"/>
            </a:lvl2pPr>
            <a:lvl3pPr>
              <a:defRPr sz="2188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412" y="7031438"/>
            <a:ext cx="19654308" cy="22986207"/>
          </a:xfrm>
        </p:spPr>
        <p:txBody>
          <a:bodyPr/>
          <a:lstStyle>
            <a:lvl1pPr marL="0" indent="0">
              <a:buNone/>
              <a:defRPr sz="1225"/>
            </a:lvl1pPr>
            <a:lvl2pPr marL="399996" indent="0">
              <a:buNone/>
              <a:defRPr sz="1050"/>
            </a:lvl2pPr>
            <a:lvl3pPr marL="799992" indent="0">
              <a:buNone/>
              <a:defRPr sz="963"/>
            </a:lvl3pPr>
            <a:lvl4pPr marL="1199987" indent="0">
              <a:buNone/>
              <a:defRPr sz="788"/>
            </a:lvl4pPr>
            <a:lvl5pPr marL="1599983" indent="0">
              <a:buNone/>
              <a:defRPr sz="788"/>
            </a:lvl5pPr>
            <a:lvl6pPr marL="1999981" indent="0">
              <a:buNone/>
              <a:defRPr sz="788"/>
            </a:lvl6pPr>
            <a:lvl7pPr marL="2399976" indent="0">
              <a:buNone/>
              <a:defRPr sz="788"/>
            </a:lvl7pPr>
            <a:lvl8pPr marL="2799971" indent="0">
              <a:buNone/>
              <a:defRPr sz="788"/>
            </a:lvl8pPr>
            <a:lvl9pPr marL="3199968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CC44B-6E79-400E-9AF0-3FA57052F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9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8874" y="23522385"/>
            <a:ext cx="35845220" cy="2778125"/>
          </a:xfrm>
        </p:spPr>
        <p:txBody>
          <a:bodyPr anchor="b"/>
          <a:lstStyle>
            <a:lvl1pPr algn="l">
              <a:defRPr sz="17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708874" y="3003157"/>
            <a:ext cx="35845220" cy="20162243"/>
          </a:xfrm>
        </p:spPr>
        <p:txBody>
          <a:bodyPr lIns="480460" tIns="240228" rIns="480460" bIns="240228"/>
          <a:lstStyle>
            <a:lvl1pPr marL="0" indent="0">
              <a:buNone/>
              <a:defRPr sz="2800"/>
            </a:lvl1pPr>
            <a:lvl2pPr marL="399996" indent="0">
              <a:buNone/>
              <a:defRPr sz="2450"/>
            </a:lvl2pPr>
            <a:lvl3pPr marL="799992" indent="0">
              <a:buNone/>
              <a:defRPr sz="2188"/>
            </a:lvl3pPr>
            <a:lvl4pPr marL="1199987" indent="0">
              <a:buNone/>
              <a:defRPr sz="1750"/>
            </a:lvl4pPr>
            <a:lvl5pPr marL="1599983" indent="0">
              <a:buNone/>
              <a:defRPr sz="1750"/>
            </a:lvl5pPr>
            <a:lvl6pPr marL="1999981" indent="0">
              <a:buNone/>
              <a:defRPr sz="1750"/>
            </a:lvl6pPr>
            <a:lvl7pPr marL="2399976" indent="0">
              <a:buNone/>
              <a:defRPr sz="1750"/>
            </a:lvl7pPr>
            <a:lvl8pPr marL="2799971" indent="0">
              <a:buNone/>
              <a:defRPr sz="1750"/>
            </a:lvl8pPr>
            <a:lvl9pPr marL="3199968" indent="0">
              <a:buNone/>
              <a:defRPr sz="175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8874" y="26300511"/>
            <a:ext cx="35845220" cy="3943550"/>
          </a:xfrm>
        </p:spPr>
        <p:txBody>
          <a:bodyPr/>
          <a:lstStyle>
            <a:lvl1pPr marL="0" indent="0">
              <a:buNone/>
              <a:defRPr sz="1225"/>
            </a:lvl1pPr>
            <a:lvl2pPr marL="399996" indent="0">
              <a:buNone/>
              <a:defRPr sz="1050"/>
            </a:lvl2pPr>
            <a:lvl3pPr marL="799992" indent="0">
              <a:buNone/>
              <a:defRPr sz="963"/>
            </a:lvl3pPr>
            <a:lvl4pPr marL="1199987" indent="0">
              <a:buNone/>
              <a:defRPr sz="788"/>
            </a:lvl4pPr>
            <a:lvl5pPr marL="1599983" indent="0">
              <a:buNone/>
              <a:defRPr sz="788"/>
            </a:lvl5pPr>
            <a:lvl6pPr marL="1999981" indent="0">
              <a:buNone/>
              <a:defRPr sz="788"/>
            </a:lvl6pPr>
            <a:lvl7pPr marL="2399976" indent="0">
              <a:buNone/>
              <a:defRPr sz="788"/>
            </a:lvl7pPr>
            <a:lvl8pPr marL="2799971" indent="0">
              <a:buNone/>
              <a:defRPr sz="788"/>
            </a:lvl8pPr>
            <a:lvl9pPr marL="3199968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58997-74E7-4096-AFEC-E54D09B27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2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39371" y="2557265"/>
            <a:ext cx="435276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803" tIns="205899" rIns="411803" bIns="2058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39371" y="8320488"/>
            <a:ext cx="43527663" cy="1728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803" tIns="205899" rIns="411803" bIns="2058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39367" y="26247726"/>
            <a:ext cx="10668000" cy="191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803" tIns="205899" rIns="411803" bIns="205899" numCol="1" anchor="t" anchorCtr="0" compatLnSpc="1">
            <a:prstTxWarp prst="textNoShape">
              <a:avLst/>
            </a:prstTxWarp>
          </a:bodyPr>
          <a:lstStyle>
            <a:lvl1pPr algn="l">
              <a:defRPr sz="5513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6634" y="26247726"/>
            <a:ext cx="16213137" cy="191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803" tIns="205899" rIns="411803" bIns="205899" numCol="1" anchor="t" anchorCtr="0" compatLnSpc="1">
            <a:prstTxWarp prst="textNoShape">
              <a:avLst/>
            </a:prstTxWarp>
          </a:bodyPr>
          <a:lstStyle>
            <a:lvl1pPr>
              <a:defRPr sz="5513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9033" y="26247726"/>
            <a:ext cx="10668000" cy="191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803" tIns="205899" rIns="411803" bIns="205899" numCol="1" anchor="t" anchorCtr="0" compatLnSpc="1">
            <a:prstTxWarp prst="textNoShape">
              <a:avLst/>
            </a:prstTxWarp>
          </a:bodyPr>
          <a:lstStyle>
            <a:lvl1pPr algn="r">
              <a:defRPr sz="5513"/>
            </a:lvl1pPr>
          </a:lstStyle>
          <a:p>
            <a:pPr>
              <a:defRPr/>
            </a:pPr>
            <a:fld id="{A57ABC63-45DE-4828-AFE5-673358716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02740" rtl="0" eaLnBrk="0" fontAlgn="base" hangingPunct="0">
        <a:spcBef>
          <a:spcPct val="0"/>
        </a:spcBef>
        <a:spcAft>
          <a:spcPct val="0"/>
        </a:spcAft>
        <a:defRPr sz="17413">
          <a:solidFill>
            <a:schemeClr val="tx2"/>
          </a:solidFill>
          <a:latin typeface="+mj-lt"/>
          <a:ea typeface="+mj-ea"/>
          <a:cs typeface="+mj-cs"/>
        </a:defRPr>
      </a:lvl1pPr>
      <a:lvl2pPr algn="ctr" defTabSz="3602740" rtl="0" eaLnBrk="0" fontAlgn="base" hangingPunct="0">
        <a:spcBef>
          <a:spcPct val="0"/>
        </a:spcBef>
        <a:spcAft>
          <a:spcPct val="0"/>
        </a:spcAft>
        <a:defRPr sz="17413">
          <a:solidFill>
            <a:schemeClr val="tx2"/>
          </a:solidFill>
          <a:latin typeface="Times New Roman" pitchFamily="18" charset="0"/>
        </a:defRPr>
      </a:lvl2pPr>
      <a:lvl3pPr algn="ctr" defTabSz="3602740" rtl="0" eaLnBrk="0" fontAlgn="base" hangingPunct="0">
        <a:spcBef>
          <a:spcPct val="0"/>
        </a:spcBef>
        <a:spcAft>
          <a:spcPct val="0"/>
        </a:spcAft>
        <a:defRPr sz="17413">
          <a:solidFill>
            <a:schemeClr val="tx2"/>
          </a:solidFill>
          <a:latin typeface="Times New Roman" pitchFamily="18" charset="0"/>
        </a:defRPr>
      </a:lvl3pPr>
      <a:lvl4pPr algn="ctr" defTabSz="3602740" rtl="0" eaLnBrk="0" fontAlgn="base" hangingPunct="0">
        <a:spcBef>
          <a:spcPct val="0"/>
        </a:spcBef>
        <a:spcAft>
          <a:spcPct val="0"/>
        </a:spcAft>
        <a:defRPr sz="17413">
          <a:solidFill>
            <a:schemeClr val="tx2"/>
          </a:solidFill>
          <a:latin typeface="Times New Roman" pitchFamily="18" charset="0"/>
        </a:defRPr>
      </a:lvl4pPr>
      <a:lvl5pPr algn="ctr" defTabSz="3602740" rtl="0" eaLnBrk="0" fontAlgn="base" hangingPunct="0">
        <a:spcBef>
          <a:spcPct val="0"/>
        </a:spcBef>
        <a:spcAft>
          <a:spcPct val="0"/>
        </a:spcAft>
        <a:defRPr sz="17413">
          <a:solidFill>
            <a:schemeClr val="tx2"/>
          </a:solidFill>
          <a:latin typeface="Times New Roman" pitchFamily="18" charset="0"/>
        </a:defRPr>
      </a:lvl5pPr>
      <a:lvl6pPr marL="399996" algn="ctr" defTabSz="4202735" rtl="0" eaLnBrk="0" fontAlgn="base" hangingPunct="0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Times New Roman" pitchFamily="18" charset="0"/>
        </a:defRPr>
      </a:lvl6pPr>
      <a:lvl7pPr marL="799992" algn="ctr" defTabSz="4202735" rtl="0" eaLnBrk="0" fontAlgn="base" hangingPunct="0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Times New Roman" pitchFamily="18" charset="0"/>
        </a:defRPr>
      </a:lvl7pPr>
      <a:lvl8pPr marL="1199987" algn="ctr" defTabSz="4202735" rtl="0" eaLnBrk="0" fontAlgn="base" hangingPunct="0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Times New Roman" pitchFamily="18" charset="0"/>
        </a:defRPr>
      </a:lvl8pPr>
      <a:lvl9pPr marL="1599983" algn="ctr" defTabSz="4202735" rtl="0" eaLnBrk="0" fontAlgn="base" hangingPunct="0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Times New Roman" pitchFamily="18" charset="0"/>
        </a:defRPr>
      </a:lvl9pPr>
    </p:titleStyle>
    <p:bodyStyle>
      <a:lvl1pPr marL="1354153" indent="-1354153" algn="l" defTabSz="3602740" rtl="0" eaLnBrk="0" fontAlgn="base" hangingPunct="0">
        <a:spcBef>
          <a:spcPct val="20000"/>
        </a:spcBef>
        <a:spcAft>
          <a:spcPct val="0"/>
        </a:spcAft>
        <a:buChar char="•"/>
        <a:defRPr sz="12775">
          <a:solidFill>
            <a:schemeClr val="tx1"/>
          </a:solidFill>
          <a:latin typeface="+mn-lt"/>
          <a:ea typeface="+mn-ea"/>
          <a:cs typeface="+mn-cs"/>
        </a:defRPr>
      </a:lvl1pPr>
      <a:lvl2pPr marL="2927748" indent="-1123599" algn="l" defTabSz="3602740" rtl="0" eaLnBrk="0" fontAlgn="base" hangingPunct="0">
        <a:spcBef>
          <a:spcPct val="20000"/>
        </a:spcBef>
        <a:spcAft>
          <a:spcPct val="0"/>
        </a:spcAft>
        <a:buChar char="–"/>
        <a:defRPr sz="10850">
          <a:solidFill>
            <a:schemeClr val="tx1"/>
          </a:solidFill>
          <a:latin typeface="+mn-lt"/>
        </a:defRPr>
      </a:lvl2pPr>
      <a:lvl3pPr marL="4502733" indent="-899991" algn="l" defTabSz="3602740" rtl="0" eaLnBrk="0" fontAlgn="base" hangingPunct="0">
        <a:spcBef>
          <a:spcPct val="20000"/>
        </a:spcBef>
        <a:spcAft>
          <a:spcPct val="0"/>
        </a:spcAft>
        <a:buChar char="•"/>
        <a:defRPr sz="9363">
          <a:solidFill>
            <a:schemeClr val="tx1"/>
          </a:solidFill>
          <a:latin typeface="+mn-lt"/>
        </a:defRPr>
      </a:lvl3pPr>
      <a:lvl4pPr marL="6305492" indent="-904158" algn="l" defTabSz="3602740" rtl="0" eaLnBrk="0" fontAlgn="base" hangingPunct="0">
        <a:spcBef>
          <a:spcPct val="20000"/>
        </a:spcBef>
        <a:spcAft>
          <a:spcPct val="0"/>
        </a:spcAft>
        <a:buChar char="–"/>
        <a:defRPr sz="7613">
          <a:solidFill>
            <a:schemeClr val="tx1"/>
          </a:solidFill>
          <a:latin typeface="+mn-lt"/>
        </a:defRPr>
      </a:lvl4pPr>
      <a:lvl5pPr marL="8109640" indent="-904158" algn="l" defTabSz="3602740" rtl="0" eaLnBrk="0" fontAlgn="base" hangingPunct="0">
        <a:spcBef>
          <a:spcPct val="20000"/>
        </a:spcBef>
        <a:spcAft>
          <a:spcPct val="0"/>
        </a:spcAft>
        <a:buChar char="»"/>
        <a:defRPr sz="7613">
          <a:solidFill>
            <a:schemeClr val="tx1"/>
          </a:solidFill>
          <a:latin typeface="+mn-lt"/>
        </a:defRPr>
      </a:lvl5pPr>
      <a:lvl6pPr marL="9862400" indent="-1055546" algn="l" defTabSz="4202735" rtl="0" eaLnBrk="0" fontAlgn="base" hangingPunct="0">
        <a:spcBef>
          <a:spcPct val="20000"/>
        </a:spcBef>
        <a:spcAft>
          <a:spcPct val="0"/>
        </a:spcAft>
        <a:buChar char="»"/>
        <a:defRPr sz="9013">
          <a:solidFill>
            <a:schemeClr val="tx1"/>
          </a:solidFill>
          <a:latin typeface="+mn-lt"/>
        </a:defRPr>
      </a:lvl6pPr>
      <a:lvl7pPr marL="10262396" indent="-1055546" algn="l" defTabSz="4202735" rtl="0" eaLnBrk="0" fontAlgn="base" hangingPunct="0">
        <a:spcBef>
          <a:spcPct val="20000"/>
        </a:spcBef>
        <a:spcAft>
          <a:spcPct val="0"/>
        </a:spcAft>
        <a:buChar char="»"/>
        <a:defRPr sz="9013">
          <a:solidFill>
            <a:schemeClr val="tx1"/>
          </a:solidFill>
          <a:latin typeface="+mn-lt"/>
        </a:defRPr>
      </a:lvl7pPr>
      <a:lvl8pPr marL="10662391" indent="-1055546" algn="l" defTabSz="4202735" rtl="0" eaLnBrk="0" fontAlgn="base" hangingPunct="0">
        <a:spcBef>
          <a:spcPct val="20000"/>
        </a:spcBef>
        <a:spcAft>
          <a:spcPct val="0"/>
        </a:spcAft>
        <a:buChar char="»"/>
        <a:defRPr sz="9013">
          <a:solidFill>
            <a:schemeClr val="tx1"/>
          </a:solidFill>
          <a:latin typeface="+mn-lt"/>
        </a:defRPr>
      </a:lvl8pPr>
      <a:lvl9pPr marL="11062387" indent="-1055546" algn="l" defTabSz="4202735" rtl="0" eaLnBrk="0" fontAlgn="base" hangingPunct="0">
        <a:spcBef>
          <a:spcPct val="20000"/>
        </a:spcBef>
        <a:spcAft>
          <a:spcPct val="0"/>
        </a:spcAft>
        <a:buChar char="»"/>
        <a:defRPr sz="901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999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99996" algn="l" defTabSz="79999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799992" algn="l" defTabSz="79999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7" algn="l" defTabSz="79999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599983" algn="l" defTabSz="79999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999981" algn="l" defTabSz="79999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99976" algn="l" defTabSz="79999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99971" algn="l" defTabSz="79999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99968" algn="l" defTabSz="79999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hyperlink" Target="https://www.acepsim.com/" TargetMode="External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5"/>
          <p:cNvSpPr>
            <a:spLocks noChangeShapeType="1"/>
          </p:cNvSpPr>
          <p:nvPr/>
        </p:nvSpPr>
        <p:spPr bwMode="auto">
          <a:xfrm flipV="1">
            <a:off x="0" y="4724110"/>
            <a:ext cx="51206400" cy="91010"/>
          </a:xfrm>
          <a:prstGeom prst="line">
            <a:avLst/>
          </a:prstGeom>
          <a:noFill/>
          <a:ln w="349250">
            <a:solidFill>
              <a:srgbClr val="2464A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000" tIns="40000" rIns="80000" bIns="40000" anchor="ctr"/>
          <a:lstStyle/>
          <a:p>
            <a:endParaRPr lang="en-US" sz="4463" dirty="0"/>
          </a:p>
        </p:txBody>
      </p:sp>
      <p:sp>
        <p:nvSpPr>
          <p:cNvPr id="2052" name="Rectangle 536"/>
          <p:cNvSpPr>
            <a:spLocks noChangeArrowheads="1"/>
          </p:cNvSpPr>
          <p:nvPr/>
        </p:nvSpPr>
        <p:spPr bwMode="auto">
          <a:xfrm>
            <a:off x="439456" y="5469591"/>
            <a:ext cx="10337128" cy="625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4" rIns="68567" bIns="34284">
            <a:spAutoFit/>
          </a:bodyPr>
          <a:lstStyle/>
          <a:p>
            <a:pPr defTabSz="686104">
              <a:spcBef>
                <a:spcPct val="40000"/>
              </a:spcBef>
              <a:defRPr/>
            </a:pPr>
            <a:r>
              <a:rPr lang="en-US" sz="4000" b="1" dirty="0">
                <a:latin typeface="Arial" charset="0"/>
              </a:rPr>
              <a:t>Background</a:t>
            </a:r>
          </a:p>
          <a:p>
            <a:pPr marL="571500" indent="-571500" algn="l" defTabSz="686104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charset="0"/>
              </a:rPr>
              <a:t>COVID-19 pandemic restricted in-person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educational opportunities for medical students (1)</a:t>
            </a:r>
          </a:p>
          <a:p>
            <a:pPr marL="571500" indent="-571500" algn="l" defTabSz="686104">
              <a:buFont typeface="Arial" panose="020B0604020202020204" pitchFamily="34" charset="0"/>
              <a:buChar char="•"/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 defTabSz="686104">
              <a:buFont typeface="Arial" panose="020B0604020202020204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Sudden need for remote teaching tools</a:t>
            </a:r>
          </a:p>
          <a:p>
            <a:pPr marL="571500" indent="-571500" algn="l" defTabSz="686104">
              <a:buFont typeface="Arial" panose="020B0604020202020204" pitchFamily="34" charset="0"/>
              <a:buChar char="•"/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 defTabSz="686104">
              <a:buFont typeface="Arial" panose="020B0604020202020204" pitchFamily="34" charset="0"/>
              <a:buChar char="•"/>
            </a:pPr>
            <a:r>
              <a:rPr lang="en-US" sz="3800" dirty="0" err="1">
                <a:latin typeface="Arial" panose="020B0604020202020204" pitchFamily="34" charset="0"/>
                <a:cs typeface="Arial" pitchFamily="34" charset="0"/>
              </a:rPr>
              <a:t>Telesimulation</a:t>
            </a:r>
            <a:r>
              <a:rPr lang="en-US" sz="3800" dirty="0">
                <a:latin typeface="Arial" panose="020B0604020202020204" pitchFamily="34" charset="0"/>
                <a:cs typeface="Arial" pitchFamily="34" charset="0"/>
              </a:rPr>
              <a:t> educators have demonstrated feasibility and success in achieving learning objectives (2)</a:t>
            </a:r>
          </a:p>
        </p:txBody>
      </p:sp>
      <p:sp>
        <p:nvSpPr>
          <p:cNvPr id="2053" name="Text Box 472"/>
          <p:cNvSpPr txBox="1">
            <a:spLocks noChangeArrowheads="1"/>
          </p:cNvSpPr>
          <p:nvPr/>
        </p:nvSpPr>
        <p:spPr bwMode="auto">
          <a:xfrm>
            <a:off x="9910294" y="1830784"/>
            <a:ext cx="31977950" cy="260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4" rIns="68567" bIns="34284">
            <a:spAutoFit/>
          </a:bodyPr>
          <a:lstStyle>
            <a:lvl1pPr defTabSz="784225">
              <a:defRPr sz="51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84225">
              <a:defRPr sz="5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84225">
              <a:defRPr sz="5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84225">
              <a:defRPr sz="51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84225">
              <a:defRPr sz="51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Authors: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Elizabeth Sanseau, MD, MS,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Megan Lavoie, MD,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Khoon-Yen Tay, MD,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Grace Good, RN, BSN, MA,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Suzana Tsao, DO,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Rebekah Burns, MD,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Anita Thomas, MD, MPH,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Tanner Heckle, MD, MPH,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Meghan Wilson, MD, MPH,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Maybelle Kou, MD, MEd,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Marc Auerbach, MD, FAAP, MSc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33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1, 2, 3, 4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Children’s Hospital of Philadelphia, 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University of Pennsylvania School of Medicine, 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6, 7, 8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Seattle Children’s Hospital/University of Washington,</a:t>
            </a:r>
          </a:p>
          <a:p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George Washington School of Medicine, </a:t>
            </a:r>
            <a:r>
              <a:rPr lang="en-US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9, 11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Yale School of Medicine</a:t>
            </a:r>
          </a:p>
          <a:p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Acknowledgements: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ACEP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TeleSimBox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core team, Megan Schultz, MD, Abigail Schuh, MD, Jean Pearce, MD of the Medical College of Wisconsin</a:t>
            </a:r>
          </a:p>
        </p:txBody>
      </p:sp>
      <p:sp>
        <p:nvSpPr>
          <p:cNvPr id="2054" name="Freeform 769"/>
          <p:cNvSpPr>
            <a:spLocks/>
          </p:cNvSpPr>
          <p:nvPr/>
        </p:nvSpPr>
        <p:spPr bwMode="auto">
          <a:xfrm flipH="1">
            <a:off x="11714122" y="4769615"/>
            <a:ext cx="45719" cy="22406314"/>
          </a:xfrm>
          <a:custGeom>
            <a:avLst/>
            <a:gdLst>
              <a:gd name="T0" fmla="*/ 2147483647 w 4"/>
              <a:gd name="T1" fmla="*/ 0 h 18502"/>
              <a:gd name="T2" fmla="*/ 0 w 4"/>
              <a:gd name="T3" fmla="*/ 2147483647 h 18502"/>
              <a:gd name="T4" fmla="*/ 0 60000 65536"/>
              <a:gd name="T5" fmla="*/ 0 60000 65536"/>
              <a:gd name="T6" fmla="*/ 0 w 4"/>
              <a:gd name="T7" fmla="*/ 0 h 18502"/>
              <a:gd name="T8" fmla="*/ 4 w 4"/>
              <a:gd name="T9" fmla="*/ 18502 h 185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8502">
                <a:moveTo>
                  <a:pt x="4" y="0"/>
                </a:moveTo>
                <a:lnTo>
                  <a:pt x="0" y="18502"/>
                </a:lnTo>
              </a:path>
            </a:pathLst>
          </a:custGeom>
          <a:noFill/>
          <a:ln w="254000">
            <a:solidFill>
              <a:srgbClr val="2464A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67" tIns="34284" rIns="68567" bIns="34284" anchor="ctr"/>
          <a:lstStyle/>
          <a:p>
            <a:endParaRPr lang="en-US" sz="4463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056" name="Text Box 824"/>
          <p:cNvSpPr txBox="1">
            <a:spLocks noChangeArrowheads="1"/>
          </p:cNvSpPr>
          <p:nvPr/>
        </p:nvSpPr>
        <p:spPr bwMode="auto">
          <a:xfrm flipV="1">
            <a:off x="37004365" y="6402191"/>
            <a:ext cx="3065487" cy="35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68567" tIns="34284" rIns="68567" bIns="34284">
            <a:spAutoFit/>
          </a:bodyPr>
          <a:lstStyle>
            <a:lvl1pPr defTabSz="784225">
              <a:defRPr sz="51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84225">
              <a:defRPr sz="5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84225">
              <a:defRPr sz="5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84225">
              <a:defRPr sz="51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84225">
              <a:defRPr sz="51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838"/>
          </a:p>
        </p:txBody>
      </p:sp>
      <p:sp>
        <p:nvSpPr>
          <p:cNvPr id="2070" name="Text Box 2080"/>
          <p:cNvSpPr txBox="1">
            <a:spLocks noChangeArrowheads="1"/>
          </p:cNvSpPr>
          <p:nvPr/>
        </p:nvSpPr>
        <p:spPr bwMode="auto">
          <a:xfrm>
            <a:off x="41888244" y="11852110"/>
            <a:ext cx="8455148" cy="7393552"/>
          </a:xfrm>
          <a:prstGeom prst="rect">
            <a:avLst/>
          </a:prstGeom>
          <a:noFill/>
          <a:ln w="254000" algn="ctr">
            <a:noFill/>
            <a:miter lim="800000"/>
            <a:headEnd/>
            <a:tailEnd/>
          </a:ln>
        </p:spPr>
        <p:txBody>
          <a:bodyPr wrap="square" lIns="80000" tIns="40000" rIns="80000" bIns="40000">
            <a:spAutoFit/>
          </a:bodyPr>
          <a:lstStyle/>
          <a:p>
            <a:pPr defTabSz="686104">
              <a:spcBef>
                <a:spcPct val="40000"/>
              </a:spcBef>
              <a:defRPr/>
            </a:pPr>
            <a:r>
              <a:rPr lang="en-US" sz="4000" b="1" dirty="0">
                <a:latin typeface="Arial" charset="0"/>
              </a:rPr>
              <a:t>Conclusions</a:t>
            </a:r>
          </a:p>
          <a:p>
            <a:pPr marL="399996" indent="-399996" algn="l" defTabSz="686104">
              <a:spcBef>
                <a:spcPct val="40000"/>
              </a:spcBef>
              <a:buFontTx/>
              <a:buChar char="•"/>
              <a:defRPr/>
            </a:pPr>
            <a:r>
              <a:rPr lang="en-US" sz="3800" dirty="0">
                <a:latin typeface="Arial" charset="0"/>
              </a:rPr>
              <a:t>Feasible, effective, comparable to other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distance learning and in-person simulation</a:t>
            </a:r>
          </a:p>
          <a:p>
            <a:pPr marL="399996" indent="-399996" algn="l">
              <a:spcBef>
                <a:spcPts val="0"/>
              </a:spcBef>
              <a:buFontTx/>
              <a:buChar char="•"/>
              <a:defRPr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Promoted by </a:t>
            </a:r>
            <a:r>
              <a:rPr lang="en-US" sz="4000" b="1" dirty="0">
                <a:latin typeface="Arial" charset="0"/>
              </a:rPr>
              <a:t>both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faculty and students</a:t>
            </a:r>
          </a:p>
          <a:p>
            <a:pPr marL="399996" indent="-399996" algn="l">
              <a:spcBef>
                <a:spcPts val="0"/>
              </a:spcBef>
              <a:buFontTx/>
              <a:buChar char="•"/>
              <a:defRPr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Moving into the COVID-19 and post pandemic world,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telesimulation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tools must be studied and iteratively improved to maximize usability, accessibility, and educational effectiveness</a:t>
            </a:r>
          </a:p>
        </p:txBody>
      </p:sp>
      <p:sp>
        <p:nvSpPr>
          <p:cNvPr id="30" name="Text Box 471"/>
          <p:cNvSpPr txBox="1">
            <a:spLocks noChangeArrowheads="1"/>
          </p:cNvSpPr>
          <p:nvPr/>
        </p:nvSpPr>
        <p:spPr bwMode="auto">
          <a:xfrm rot="10800000" flipV="1">
            <a:off x="423168" y="12304158"/>
            <a:ext cx="10128241" cy="648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7" tIns="34284" rIns="68567" bIns="34284">
            <a:spAutoFit/>
          </a:bodyPr>
          <a:lstStyle/>
          <a:p>
            <a:pPr marL="343053" indent="-343053" defTabSz="686104">
              <a:lnSpc>
                <a:spcPct val="150000"/>
              </a:lnSpc>
              <a:spcBef>
                <a:spcPct val="40000"/>
              </a:spcBef>
              <a:defRPr/>
            </a:pPr>
            <a:r>
              <a:rPr lang="en-US" sz="4000" b="1" dirty="0">
                <a:latin typeface="Arial" charset="0"/>
              </a:rPr>
              <a:t>Goals/Objectives</a:t>
            </a:r>
          </a:p>
          <a:p>
            <a:pPr marL="571500" indent="-571500" algn="l" defTabSz="686104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charset="0"/>
              </a:rPr>
              <a:t>To develop free, open-access medical 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education peer-reviewed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telesimulation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case bundles (3) designed for medical student learners that include: </a:t>
            </a:r>
          </a:p>
          <a:p>
            <a:pPr marL="1485776" lvl="2" indent="-571500" algn="l" defTabSz="686104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pitchFamily="34" charset="0"/>
                <a:cs typeface="Arial" pitchFamily="34" charset="0"/>
              </a:rPr>
              <a:t>facilitator guide </a:t>
            </a:r>
          </a:p>
          <a:p>
            <a:pPr marL="1485776" lvl="2" indent="-571500" algn="l" defTabSz="686104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 err="1">
                <a:latin typeface="Arial" pitchFamily="34" charset="0"/>
                <a:cs typeface="Arial" pitchFamily="34" charset="0"/>
              </a:rPr>
              <a:t>prebrief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/debrief scripts</a:t>
            </a:r>
          </a:p>
          <a:p>
            <a:pPr marL="1485776" lvl="2" indent="-571500" algn="l" defTabSz="686104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pitchFamily="34" charset="0"/>
                <a:cs typeface="Arial" pitchFamily="34" charset="0"/>
              </a:rPr>
              <a:t>scenario </a:t>
            </a:r>
          </a:p>
          <a:p>
            <a:pPr marL="1485776" lvl="2" indent="-571500" algn="l" defTabSz="686104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pitchFamily="34" charset="0"/>
                <a:cs typeface="Arial" pitchFamily="34" charset="0"/>
              </a:rPr>
              <a:t>checklist</a:t>
            </a:r>
          </a:p>
          <a:p>
            <a:pPr marL="1485776" lvl="2" indent="-571500" algn="l" defTabSz="686104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pitchFamily="34" charset="0"/>
                <a:cs typeface="Arial" pitchFamily="34" charset="0"/>
              </a:rPr>
              <a:t>resources</a:t>
            </a:r>
          </a:p>
        </p:txBody>
      </p:sp>
      <p:sp>
        <p:nvSpPr>
          <p:cNvPr id="28" name="Rectangle 2064"/>
          <p:cNvSpPr>
            <a:spLocks noChangeArrowheads="1"/>
          </p:cNvSpPr>
          <p:nvPr/>
        </p:nvSpPr>
        <p:spPr bwMode="auto">
          <a:xfrm>
            <a:off x="17831397" y="15973107"/>
            <a:ext cx="7334249" cy="54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4" rIns="68567" bIns="34284" anchor="ctr">
            <a:spAutoFit/>
          </a:bodyPr>
          <a:lstStyle/>
          <a:p>
            <a:pPr defTabSz="686104"/>
            <a:endParaRPr lang="en-US" sz="3063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899" y="19064857"/>
            <a:ext cx="10128241" cy="7479730"/>
          </a:xfrm>
          <a:prstGeom prst="rect">
            <a:avLst/>
          </a:prstGeom>
          <a:noFill/>
        </p:spPr>
        <p:txBody>
          <a:bodyPr wrap="square" lIns="80000" tIns="40000" rIns="80000" bIns="40000" rtlCol="0">
            <a:spAutoFit/>
          </a:bodyPr>
          <a:lstStyle/>
          <a:p>
            <a:pPr defTabSz="686104">
              <a:spcBef>
                <a:spcPct val="40000"/>
              </a:spcBef>
              <a:defRPr/>
            </a:pPr>
            <a:r>
              <a:rPr lang="en-US" sz="4000" b="1" dirty="0">
                <a:latin typeface="Arial" charset="0"/>
              </a:rPr>
              <a:t>Methods</a:t>
            </a:r>
          </a:p>
          <a:p>
            <a:pPr marL="571500" indent="-571500" algn="l" defTabSz="686104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charset="0"/>
              </a:rPr>
              <a:t>Prospective observational study</a:t>
            </a:r>
          </a:p>
          <a:p>
            <a:pPr marL="571500" indent="-571500" algn="l" defTabSz="686104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charset="0"/>
              </a:rPr>
              <a:t>Convenience sample of medical students and faculty</a:t>
            </a:r>
          </a:p>
          <a:p>
            <a:pPr marL="571500" indent="-571500" algn="l" defTabSz="686104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charset="0"/>
              </a:rPr>
              <a:t>Twenty-one sessions of Pediatric Seizure case over three months with 30 faculty, 300 students across four medical schools </a:t>
            </a:r>
          </a:p>
          <a:p>
            <a:pPr marL="571500" indent="-571500" algn="l" defTabSz="686104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charset="0"/>
              </a:rPr>
              <a:t>Post-sim surveys: Modified Simulation Effectiveness Tool (SET-M) (4), 3-point Likert scale questions and the Net Promoter Score (5)</a:t>
            </a:r>
          </a:p>
        </p:txBody>
      </p:sp>
      <p:sp>
        <p:nvSpPr>
          <p:cNvPr id="33" name="Text Box 2080"/>
          <p:cNvSpPr txBox="1">
            <a:spLocks noChangeArrowheads="1"/>
          </p:cNvSpPr>
          <p:nvPr/>
        </p:nvSpPr>
        <p:spPr bwMode="auto">
          <a:xfrm>
            <a:off x="681060" y="27647833"/>
            <a:ext cx="49815502" cy="942556"/>
          </a:xfrm>
          <a:prstGeom prst="rect">
            <a:avLst/>
          </a:prstGeom>
          <a:noFill/>
          <a:ln w="254000" algn="ctr">
            <a:noFill/>
            <a:miter lim="800000"/>
            <a:headEnd/>
            <a:tailEnd/>
          </a:ln>
        </p:spPr>
        <p:txBody>
          <a:bodyPr wrap="square" lIns="80000" tIns="40000" rIns="80000" bIns="40000">
            <a:spAutoFit/>
          </a:bodyPr>
          <a:lstStyle/>
          <a:p>
            <a:pPr defTabSz="686104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References 1.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Ahmed,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Hanad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et al. "COVID-19 and medical education."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The Lancet Infectious Diseases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(2020).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O, et al. Fundamentals of laparoscopic surgery in Columbia using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telesimulation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an effective educational tool for distance learning.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Biomedica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2013.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https://www.acepsim.com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defTabSz="686104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Leighton, K., et al. Update the Simulation Effectiveness Tool: Item modifications and reevaluation of psychometric properties.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Nursing Education Perspectives.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Hamilton, D. F., et al. "Assessing treatment outcomes using a single question: the net promoter score."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The bone &amp; joint journal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96.5 (2014).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EA93F3-57F6-614D-BB7E-220C6F59B3DD}"/>
              </a:ext>
            </a:extLst>
          </p:cNvPr>
          <p:cNvSpPr txBox="1"/>
          <p:nvPr/>
        </p:nvSpPr>
        <p:spPr>
          <a:xfrm>
            <a:off x="330711" y="368021"/>
            <a:ext cx="50544978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60" b="1" dirty="0" err="1">
                <a:latin typeface="Arial" panose="020B0604020202020204" pitchFamily="34" charset="0"/>
                <a:cs typeface="Arial" panose="020B0604020202020204" pitchFamily="34" charset="0"/>
              </a:rPr>
              <a:t>TeleSimBox</a:t>
            </a:r>
            <a:r>
              <a:rPr lang="en-US" sz="6560" b="1" dirty="0">
                <a:latin typeface="Arial" panose="020B0604020202020204" pitchFamily="34" charset="0"/>
                <a:cs typeface="Arial" panose="020B0604020202020204" pitchFamily="34" charset="0"/>
              </a:rPr>
              <a:t>: Effective Alternative For Experiential Learning For Medical Students With Social </a:t>
            </a:r>
            <a:r>
              <a:rPr lang="en-US" sz="6560" b="1">
                <a:latin typeface="Arial" panose="020B0604020202020204" pitchFamily="34" charset="0"/>
                <a:cs typeface="Arial" panose="020B0604020202020204" pitchFamily="34" charset="0"/>
              </a:rPr>
              <a:t>Distancing Requirements</a:t>
            </a:r>
            <a:endParaRPr lang="en-US" sz="656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71A824F-9C4F-F84C-A943-BE31062323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11" y="1739626"/>
            <a:ext cx="9627406" cy="3178342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17817C3D-D888-384B-AA24-70C8A1688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604" y="1667726"/>
            <a:ext cx="7533507" cy="2873606"/>
          </a:xfrm>
          <a:prstGeom prst="rect">
            <a:avLst/>
          </a:prstGeom>
        </p:spPr>
      </p:pic>
      <p:sp>
        <p:nvSpPr>
          <p:cNvPr id="87" name="Rectangle 536">
            <a:extLst>
              <a:ext uri="{FF2B5EF4-FFF2-40B4-BE49-F238E27FC236}">
                <a16:creationId xmlns:a16="http://schemas.microsoft.com/office/drawing/2014/main" id="{3BC2A02D-EB7B-BB41-9C7B-347464FB2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827" y="5469591"/>
            <a:ext cx="8431284" cy="67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4" rIns="68567" bIns="34284">
            <a:spAutoFit/>
          </a:bodyPr>
          <a:lstStyle/>
          <a:p>
            <a:pPr defTabSz="686104">
              <a:spcBef>
                <a:spcPct val="40000"/>
              </a:spcBef>
              <a:defRPr/>
            </a:pPr>
            <a:r>
              <a:rPr lang="en-US" sz="4000" b="1" dirty="0">
                <a:latin typeface="Arial" charset="0"/>
              </a:rPr>
              <a:t>Results</a:t>
            </a:r>
          </a:p>
          <a:p>
            <a:pPr marL="571500" indent="-571500" algn="l" defTabSz="686104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latin typeface="Arial" charset="0"/>
              </a:rPr>
              <a:t>29/30 (97%) Faculty, 67/300 (22%)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Medical Students completed surveys</a:t>
            </a:r>
          </a:p>
          <a:p>
            <a:pPr marL="571500" indent="-571500" algn="l" defTabSz="686104">
              <a:buFont typeface="Arial" panose="020B0604020202020204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Faculty NPS: +66, Student NPS +41</a:t>
            </a:r>
          </a:p>
          <a:p>
            <a:pPr marL="571500" indent="-571500" algn="l" defTabSz="686104">
              <a:buFont typeface="Arial" panose="020B0604020202020204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Faculty respondents agreed was easy to use</a:t>
            </a:r>
          </a:p>
          <a:p>
            <a:pPr marL="571500" indent="-571500" algn="l" defTabSz="686104">
              <a:buFont typeface="Arial" panose="020B0604020202020204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All sessions completed on schedule without significant technology issues</a:t>
            </a:r>
          </a:p>
        </p:txBody>
      </p:sp>
      <p:sp>
        <p:nvSpPr>
          <p:cNvPr id="32" name="Rectangle 113">
            <a:extLst>
              <a:ext uri="{FF2B5EF4-FFF2-40B4-BE49-F238E27FC236}">
                <a16:creationId xmlns:a16="http://schemas.microsoft.com/office/drawing/2014/main" id="{3F7A36AA-1106-BA43-9FDE-B18181D8B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33" y="5461436"/>
            <a:ext cx="10616158" cy="168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4" rIns="68567" bIns="34284" anchor="ctr">
            <a:spAutoFit/>
          </a:bodyPr>
          <a:lstStyle/>
          <a:p>
            <a:pPr algn="l" defTabSz="686104"/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Figure 2. Comparison of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telesimulation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defTabSz="686104"/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to other distance learning modalities </a:t>
            </a:r>
          </a:p>
          <a:p>
            <a:pPr algn="l" defTabSz="686104"/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and in-person simulation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13">
            <a:extLst>
              <a:ext uri="{FF2B5EF4-FFF2-40B4-BE49-F238E27FC236}">
                <a16:creationId xmlns:a16="http://schemas.microsoft.com/office/drawing/2014/main" id="{BCC71C29-58A2-FF43-877C-A811BFC6F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9259" y="5178144"/>
            <a:ext cx="17572649" cy="114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4" rIns="68567" bIns="34284" anchor="ctr">
            <a:spAutoFit/>
          </a:bodyPr>
          <a:lstStyle/>
          <a:p>
            <a:pPr algn="l" defTabSz="686104"/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Figure 1. Student perception of the ability of the simulations to achieve specific learning objectives, Modified Simulation Effectiveness Tool (SET-M)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9C571A-EE68-8545-BD95-DB8BDA6B1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0" y="7913499"/>
            <a:ext cx="11865015" cy="9307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95B40E-3F01-FA48-9C44-5BBE1B06D5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01823" y="6907767"/>
            <a:ext cx="17195136" cy="2026816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DBEDE44-0D41-C348-81B5-0767F2C9D7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7567" y="19491751"/>
            <a:ext cx="14579081" cy="7711649"/>
          </a:xfrm>
          <a:prstGeom prst="rect">
            <a:avLst/>
          </a:prstGeom>
        </p:spPr>
      </p:pic>
      <p:sp>
        <p:nvSpPr>
          <p:cNvPr id="75" name="Rectangle 113">
            <a:extLst>
              <a:ext uri="{FF2B5EF4-FFF2-40B4-BE49-F238E27FC236}">
                <a16:creationId xmlns:a16="http://schemas.microsoft.com/office/drawing/2014/main" id="{84C36F4D-C1DE-1641-AE8D-B0C44AAB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7567" y="18594553"/>
            <a:ext cx="10640677" cy="60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4" rIns="68567" bIns="34284" anchor="ctr">
            <a:spAutoFit/>
          </a:bodyPr>
          <a:lstStyle/>
          <a:p>
            <a:pPr algn="l" defTabSz="686104"/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Figure 3. Screenshot of simulation session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Freeform 769">
            <a:extLst>
              <a:ext uri="{FF2B5EF4-FFF2-40B4-BE49-F238E27FC236}">
                <a16:creationId xmlns:a16="http://schemas.microsoft.com/office/drawing/2014/main" id="{4F993A67-8C69-BD40-B09D-3A1D8D55ACCA}"/>
              </a:ext>
            </a:extLst>
          </p:cNvPr>
          <p:cNvSpPr>
            <a:spLocks/>
          </p:cNvSpPr>
          <p:nvPr/>
        </p:nvSpPr>
        <p:spPr bwMode="auto">
          <a:xfrm flipH="1">
            <a:off x="30153885" y="4883611"/>
            <a:ext cx="45719" cy="22406314"/>
          </a:xfrm>
          <a:custGeom>
            <a:avLst/>
            <a:gdLst>
              <a:gd name="T0" fmla="*/ 2147483647 w 4"/>
              <a:gd name="T1" fmla="*/ 0 h 18502"/>
              <a:gd name="T2" fmla="*/ 0 w 4"/>
              <a:gd name="T3" fmla="*/ 2147483647 h 18502"/>
              <a:gd name="T4" fmla="*/ 0 60000 65536"/>
              <a:gd name="T5" fmla="*/ 0 60000 65536"/>
              <a:gd name="T6" fmla="*/ 0 w 4"/>
              <a:gd name="T7" fmla="*/ 0 h 18502"/>
              <a:gd name="T8" fmla="*/ 4 w 4"/>
              <a:gd name="T9" fmla="*/ 18502 h 185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8502">
                <a:moveTo>
                  <a:pt x="4" y="0"/>
                </a:moveTo>
                <a:lnTo>
                  <a:pt x="0" y="18502"/>
                </a:lnTo>
              </a:path>
            </a:pathLst>
          </a:custGeom>
          <a:noFill/>
          <a:ln w="254000">
            <a:solidFill>
              <a:srgbClr val="2464A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67" tIns="34284" rIns="68567" bIns="34284" anchor="ctr"/>
          <a:lstStyle/>
          <a:p>
            <a:endParaRPr lang="en-US" sz="4463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7" name="Freeform 769">
            <a:extLst>
              <a:ext uri="{FF2B5EF4-FFF2-40B4-BE49-F238E27FC236}">
                <a16:creationId xmlns:a16="http://schemas.microsoft.com/office/drawing/2014/main" id="{42F61C5C-6553-EE45-9FBB-E9ED30A96038}"/>
              </a:ext>
            </a:extLst>
          </p:cNvPr>
          <p:cNvSpPr>
            <a:spLocks/>
          </p:cNvSpPr>
          <p:nvPr/>
        </p:nvSpPr>
        <p:spPr bwMode="auto">
          <a:xfrm flipH="1">
            <a:off x="41739940" y="4936520"/>
            <a:ext cx="45719" cy="14309142"/>
          </a:xfrm>
          <a:custGeom>
            <a:avLst/>
            <a:gdLst>
              <a:gd name="T0" fmla="*/ 2147483647 w 4"/>
              <a:gd name="T1" fmla="*/ 0 h 18502"/>
              <a:gd name="T2" fmla="*/ 0 w 4"/>
              <a:gd name="T3" fmla="*/ 2147483647 h 18502"/>
              <a:gd name="T4" fmla="*/ 0 60000 65536"/>
              <a:gd name="T5" fmla="*/ 0 60000 65536"/>
              <a:gd name="T6" fmla="*/ 0 w 4"/>
              <a:gd name="T7" fmla="*/ 0 h 18502"/>
              <a:gd name="T8" fmla="*/ 4 w 4"/>
              <a:gd name="T9" fmla="*/ 18502 h 185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8502">
                <a:moveTo>
                  <a:pt x="4" y="0"/>
                </a:moveTo>
                <a:lnTo>
                  <a:pt x="0" y="18502"/>
                </a:lnTo>
              </a:path>
            </a:pathLst>
          </a:custGeom>
          <a:noFill/>
          <a:ln w="254000">
            <a:solidFill>
              <a:srgbClr val="2464A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67" tIns="34284" rIns="68567" bIns="34284" anchor="ctr"/>
          <a:lstStyle/>
          <a:p>
            <a:endParaRPr lang="en-US" sz="4463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492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492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19523</TotalTime>
  <Words>549</Words>
  <Application>Microsoft Macintosh PowerPoint</Application>
  <PresentationFormat>Custom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PowerPoint Presentation</vt:lpstr>
    </vt:vector>
  </TitlesOfParts>
  <Company>Children's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Jorge_J</dc:creator>
  <cp:lastModifiedBy>Elizabeth Sanseau</cp:lastModifiedBy>
  <cp:revision>412</cp:revision>
  <cp:lastPrinted>2012-01-09T15:31:12Z</cp:lastPrinted>
  <dcterms:created xsi:type="dcterms:W3CDTF">2001-05-18T12:46:44Z</dcterms:created>
  <dcterms:modified xsi:type="dcterms:W3CDTF">2021-04-19T16:33:23Z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46da4d3-ba20-4986-879c-49e262eff745_Enabled">
    <vt:lpwstr>true</vt:lpwstr>
  </property>
  <property fmtid="{D5CDD505-2E9C-101B-9397-08002B2CF9AE}" pid="3" name="MSIP_Label_046da4d3-ba20-4986-879c-49e262eff745_SetDate">
    <vt:lpwstr>2020-10-18T15:36:37Z</vt:lpwstr>
  </property>
  <property fmtid="{D5CDD505-2E9C-101B-9397-08002B2CF9AE}" pid="4" name="MSIP_Label_046da4d3-ba20-4986-879c-49e262eff745_Method">
    <vt:lpwstr>Standard</vt:lpwstr>
  </property>
  <property fmtid="{D5CDD505-2E9C-101B-9397-08002B2CF9AE}" pid="5" name="MSIP_Label_046da4d3-ba20-4986-879c-49e262eff745_Name">
    <vt:lpwstr>Internal</vt:lpwstr>
  </property>
  <property fmtid="{D5CDD505-2E9C-101B-9397-08002B2CF9AE}" pid="6" name="MSIP_Label_046da4d3-ba20-4986-879c-49e262eff745_SiteId">
    <vt:lpwstr>9f693e63-5e9e-4ced-98a4-8ab28f9d0c2d</vt:lpwstr>
  </property>
  <property fmtid="{D5CDD505-2E9C-101B-9397-08002B2CF9AE}" pid="7" name="MSIP_Label_046da4d3-ba20-4986-879c-49e262eff745_ActionId">
    <vt:lpwstr>4dc62202-d1f9-49fe-b114-693023e0959d</vt:lpwstr>
  </property>
  <property fmtid="{D5CDD505-2E9C-101B-9397-08002B2CF9AE}" pid="8" name="MSIP_Label_046da4d3-ba20-4986-879c-49e262eff745_ContentBits">
    <vt:lpwstr>0</vt:lpwstr>
  </property>
</Properties>
</file>