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8" r:id="rId3"/>
    <p:sldId id="259" r:id="rId4"/>
    <p:sldId id="260" r:id="rId5"/>
    <p:sldId id="261" r:id="rId6"/>
    <p:sldId id="263" r:id="rId7"/>
    <p:sldId id="275" r:id="rId8"/>
    <p:sldId id="264" r:id="rId9"/>
    <p:sldId id="265" r:id="rId10"/>
    <p:sldId id="266" r:id="rId11"/>
    <p:sldId id="267" r:id="rId12"/>
    <p:sldId id="268" r:id="rId13"/>
    <p:sldId id="269" r:id="rId14"/>
    <p:sldId id="270" r:id="rId15"/>
    <p:sldId id="271" r:id="rId16"/>
    <p:sldId id="272" r:id="rId17"/>
    <p:sldId id="276" r:id="rId18"/>
    <p:sldId id="277" r:id="rId19"/>
    <p:sldId id="279" r:id="rId20"/>
    <p:sldId id="282" r:id="rId21"/>
    <p:sldId id="28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1"/>
    <p:restoredTop sz="77882"/>
  </p:normalViewPr>
  <p:slideViewPr>
    <p:cSldViewPr snapToGrid="0">
      <p:cViewPr varScale="1">
        <p:scale>
          <a:sx n="115" d="100"/>
          <a:sy n="115" d="100"/>
        </p:scale>
        <p:origin x="120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CE7-3F4F-B986-ECACB95BCF5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5CE7-3F4F-B986-ECACB95BCF5C}"/>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5CE7-3F4F-B986-ECACB95BCF5C}"/>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5CE7-3F4F-B986-ECACB95BCF5C}"/>
              </c:ext>
            </c:extLst>
          </c:dPt>
          <c:cat>
            <c:strRef>
              <c:f>Sheet1!$A$2:$A$5</c:f>
              <c:strCache>
                <c:ptCount val="2"/>
                <c:pt idx="0">
                  <c:v>Completed</c:v>
                </c:pt>
                <c:pt idx="1">
                  <c:v>Not completed</c:v>
                </c:pt>
              </c:strCache>
            </c:strRef>
          </c:cat>
          <c:val>
            <c:numRef>
              <c:f>Sheet1!$B$2:$B$5</c:f>
              <c:numCache>
                <c:formatCode>General</c:formatCode>
                <c:ptCount val="4"/>
                <c:pt idx="0">
                  <c:v>67</c:v>
                </c:pt>
                <c:pt idx="1">
                  <c:v>300</c:v>
                </c:pt>
              </c:numCache>
            </c:numRef>
          </c:val>
          <c:extLst>
            <c:ext xmlns:c16="http://schemas.microsoft.com/office/drawing/2014/chart" uri="{C3380CC4-5D6E-409C-BE32-E72D297353CC}">
              <c16:uniqueId val="{00000000-C571-FF4A-96A3-088F47F760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B8D0-8842-B211-E4955357A772}"/>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B8D0-8842-B211-E4955357A772}"/>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B8D0-8842-B211-E4955357A772}"/>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B8D0-8842-B211-E4955357A772}"/>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B8D0-8842-B211-E4955357A772}"/>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B8D0-8842-B211-E4955357A772}"/>
              </c:ext>
            </c:extLst>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D-B8D0-8842-B211-E4955357A772}"/>
              </c:ext>
            </c:extLst>
          </c:dPt>
          <c:cat>
            <c:strRef>
              <c:f>Sheet1!$A$2:$A$8</c:f>
              <c:strCache>
                <c:ptCount val="7"/>
                <c:pt idx="0">
                  <c:v>Internal Medicine</c:v>
                </c:pt>
                <c:pt idx="1">
                  <c:v>Pediatrics</c:v>
                </c:pt>
                <c:pt idx="2">
                  <c:v>Med Peds</c:v>
                </c:pt>
                <c:pt idx="3">
                  <c:v>Surgery </c:v>
                </c:pt>
                <c:pt idx="4">
                  <c:v>Neurology </c:v>
                </c:pt>
                <c:pt idx="5">
                  <c:v>Family Medicine</c:v>
                </c:pt>
                <c:pt idx="6">
                  <c:v>Other </c:v>
                </c:pt>
              </c:strCache>
            </c:strRef>
          </c:cat>
          <c:val>
            <c:numRef>
              <c:f>Sheet1!$B$2:$B$8</c:f>
              <c:numCache>
                <c:formatCode>General</c:formatCode>
                <c:ptCount val="7"/>
                <c:pt idx="0">
                  <c:v>15</c:v>
                </c:pt>
                <c:pt idx="1">
                  <c:v>15</c:v>
                </c:pt>
                <c:pt idx="2">
                  <c:v>2</c:v>
                </c:pt>
                <c:pt idx="3">
                  <c:v>6</c:v>
                </c:pt>
                <c:pt idx="4">
                  <c:v>1</c:v>
                </c:pt>
                <c:pt idx="5">
                  <c:v>1</c:v>
                </c:pt>
                <c:pt idx="6">
                  <c:v>27</c:v>
                </c:pt>
              </c:numCache>
            </c:numRef>
          </c:val>
          <c:extLst>
            <c:ext xmlns:c16="http://schemas.microsoft.com/office/drawing/2014/chart" uri="{C3380CC4-5D6E-409C-BE32-E72D297353CC}">
              <c16:uniqueId val="{00000000-613E-D74A-9F50-261E0567CD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Sheet1!$B$2:$B$5</c:f>
              <c:numCache>
                <c:formatCode>General</c:formatCode>
                <c:ptCount val="4"/>
                <c:pt idx="0">
                  <c:v>46</c:v>
                </c:pt>
                <c:pt idx="1">
                  <c:v>37</c:v>
                </c:pt>
              </c:numCache>
            </c:numRef>
          </c:val>
          <c:extLst>
            <c:ext xmlns:c16="http://schemas.microsoft.com/office/drawing/2014/chart" uri="{C3380CC4-5D6E-409C-BE32-E72D297353CC}">
              <c16:uniqueId val="{00000000-AAE8-EF40-A8F8-91A433C64E43}"/>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Sheet1!$C$2:$C$5</c:f>
              <c:numCache>
                <c:formatCode>General</c:formatCode>
                <c:ptCount val="4"/>
                <c:pt idx="0">
                  <c:v>21</c:v>
                </c:pt>
                <c:pt idx="1">
                  <c:v>28</c:v>
                </c:pt>
              </c:numCache>
            </c:numRef>
          </c:val>
          <c:extLst>
            <c:ext xmlns:c16="http://schemas.microsoft.com/office/drawing/2014/chart" uri="{C3380CC4-5D6E-409C-BE32-E72D297353CC}">
              <c16:uniqueId val="{00000001-AAE8-EF40-A8F8-91A433C64E43}"/>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2"/>
                <c:pt idx="0">
                  <c:v>Beneficial for learning</c:v>
                </c:pt>
                <c:pt idx="1">
                  <c:v>Increased my confidence</c:v>
                </c:pt>
              </c:strCache>
            </c:strRef>
          </c:cat>
          <c:val>
            <c:numRef>
              <c:f>Sheet1!$D$2:$D$5</c:f>
              <c:numCache>
                <c:formatCode>General</c:formatCode>
                <c:ptCount val="4"/>
                <c:pt idx="0">
                  <c:v>0</c:v>
                </c:pt>
                <c:pt idx="1">
                  <c:v>2</c:v>
                </c:pt>
              </c:numCache>
            </c:numRef>
          </c:val>
          <c:extLst>
            <c:ext xmlns:c16="http://schemas.microsoft.com/office/drawing/2014/chart" uri="{C3380CC4-5D6E-409C-BE32-E72D297353CC}">
              <c16:uniqueId val="{00000002-AAE8-EF40-A8F8-91A433C64E43}"/>
            </c:ext>
          </c:extLst>
        </c:ser>
        <c:dLbls>
          <c:showLegendKey val="0"/>
          <c:showVal val="0"/>
          <c:showCatName val="0"/>
          <c:showSerName val="0"/>
          <c:showPercent val="0"/>
          <c:showBubbleSize val="0"/>
        </c:dLbls>
        <c:gapWidth val="100"/>
        <c:axId val="844770704"/>
        <c:axId val="930377328"/>
      </c:barChart>
      <c:catAx>
        <c:axId val="84477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30377328"/>
        <c:crosses val="autoZero"/>
        <c:auto val="1"/>
        <c:lblAlgn val="ctr"/>
        <c:lblOffset val="100"/>
        <c:noMultiLvlLbl val="0"/>
      </c:catAx>
      <c:valAx>
        <c:axId val="930377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4477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Sheet1!$B$2:$B$6</c:f>
              <c:numCache>
                <c:formatCode>General</c:formatCode>
                <c:ptCount val="5"/>
                <c:pt idx="0">
                  <c:v>58</c:v>
                </c:pt>
                <c:pt idx="1">
                  <c:v>56</c:v>
                </c:pt>
                <c:pt idx="2">
                  <c:v>52</c:v>
                </c:pt>
                <c:pt idx="3">
                  <c:v>54</c:v>
                </c:pt>
                <c:pt idx="4">
                  <c:v>57</c:v>
                </c:pt>
              </c:numCache>
            </c:numRef>
          </c:val>
          <c:extLst>
            <c:ext xmlns:c16="http://schemas.microsoft.com/office/drawing/2014/chart" uri="{C3380CC4-5D6E-409C-BE32-E72D297353CC}">
              <c16:uniqueId val="{00000000-1ED3-6241-A9F2-0885F8115CD5}"/>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Sheet1!$C$2:$C$6</c:f>
              <c:numCache>
                <c:formatCode>General</c:formatCode>
                <c:ptCount val="5"/>
                <c:pt idx="0">
                  <c:v>9</c:v>
                </c:pt>
                <c:pt idx="1">
                  <c:v>10</c:v>
                </c:pt>
                <c:pt idx="2">
                  <c:v>14</c:v>
                </c:pt>
                <c:pt idx="3">
                  <c:v>12</c:v>
                </c:pt>
                <c:pt idx="4">
                  <c:v>10</c:v>
                </c:pt>
              </c:numCache>
            </c:numRef>
          </c:val>
          <c:extLst>
            <c:ext xmlns:c16="http://schemas.microsoft.com/office/drawing/2014/chart" uri="{C3380CC4-5D6E-409C-BE32-E72D297353CC}">
              <c16:uniqueId val="{00000001-1ED3-6241-A9F2-0885F8115CD5}"/>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Constructive evaluation of the sim</c:v>
                </c:pt>
                <c:pt idx="1">
                  <c:v>Opportunity for self reflection</c:v>
                </c:pt>
                <c:pt idx="2">
                  <c:v>Helped improve clinical judgement</c:v>
                </c:pt>
                <c:pt idx="3">
                  <c:v>Allowed to verbalize feelings</c:v>
                </c:pt>
                <c:pt idx="4">
                  <c:v>Contributed to learning</c:v>
                </c:pt>
              </c:strCache>
            </c:strRef>
          </c:cat>
          <c:val>
            <c:numRef>
              <c:f>Sheet1!$D$2:$D$6</c:f>
              <c:numCache>
                <c:formatCode>General</c:formatCode>
                <c:ptCount val="5"/>
                <c:pt idx="0">
                  <c:v>0</c:v>
                </c:pt>
                <c:pt idx="1">
                  <c:v>1</c:v>
                </c:pt>
                <c:pt idx="2">
                  <c:v>1</c:v>
                </c:pt>
                <c:pt idx="3">
                  <c:v>1</c:v>
                </c:pt>
                <c:pt idx="4">
                  <c:v>0</c:v>
                </c:pt>
              </c:numCache>
            </c:numRef>
          </c:val>
          <c:extLst>
            <c:ext xmlns:c16="http://schemas.microsoft.com/office/drawing/2014/chart" uri="{C3380CC4-5D6E-409C-BE32-E72D297353CC}">
              <c16:uniqueId val="{00000002-1ED3-6241-A9F2-0885F8115CD5}"/>
            </c:ext>
          </c:extLst>
        </c:ser>
        <c:dLbls>
          <c:showLegendKey val="0"/>
          <c:showVal val="0"/>
          <c:showCatName val="0"/>
          <c:showSerName val="0"/>
          <c:showPercent val="0"/>
          <c:showBubbleSize val="0"/>
        </c:dLbls>
        <c:gapWidth val="100"/>
        <c:axId val="951561152"/>
        <c:axId val="951562784"/>
      </c:barChart>
      <c:catAx>
        <c:axId val="95156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2784"/>
        <c:crosses val="autoZero"/>
        <c:auto val="1"/>
        <c:lblAlgn val="ctr"/>
        <c:lblOffset val="100"/>
        <c:noMultiLvlLbl val="0"/>
      </c:catAx>
      <c:valAx>
        <c:axId val="95156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56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Sheet1!$B$2:$B$12</c:f>
              <c:numCache>
                <c:formatCode>General</c:formatCode>
                <c:ptCount val="11"/>
                <c:pt idx="0">
                  <c:v>31</c:v>
                </c:pt>
                <c:pt idx="1">
                  <c:v>28</c:v>
                </c:pt>
                <c:pt idx="2">
                  <c:v>35</c:v>
                </c:pt>
                <c:pt idx="3">
                  <c:v>18</c:v>
                </c:pt>
                <c:pt idx="4">
                  <c:v>23</c:v>
                </c:pt>
                <c:pt idx="5">
                  <c:v>38</c:v>
                </c:pt>
                <c:pt idx="6">
                  <c:v>40</c:v>
                </c:pt>
                <c:pt idx="7">
                  <c:v>42</c:v>
                </c:pt>
                <c:pt idx="8">
                  <c:v>30</c:v>
                </c:pt>
                <c:pt idx="9">
                  <c:v>20</c:v>
                </c:pt>
                <c:pt idx="10">
                  <c:v>43</c:v>
                </c:pt>
              </c:numCache>
            </c:numRef>
          </c:val>
          <c:extLst>
            <c:ext xmlns:c16="http://schemas.microsoft.com/office/drawing/2014/chart" uri="{C3380CC4-5D6E-409C-BE32-E72D297353CC}">
              <c16:uniqueId val="{00000000-00D1-8A42-AD5D-CED6460C19C9}"/>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Sheet1!$C$2:$C$12</c:f>
              <c:numCache>
                <c:formatCode>General</c:formatCode>
                <c:ptCount val="11"/>
                <c:pt idx="0">
                  <c:v>33</c:v>
                </c:pt>
                <c:pt idx="1">
                  <c:v>36</c:v>
                </c:pt>
                <c:pt idx="2">
                  <c:v>28</c:v>
                </c:pt>
                <c:pt idx="3">
                  <c:v>36</c:v>
                </c:pt>
                <c:pt idx="4">
                  <c:v>35</c:v>
                </c:pt>
                <c:pt idx="5">
                  <c:v>27</c:v>
                </c:pt>
                <c:pt idx="6">
                  <c:v>23</c:v>
                </c:pt>
                <c:pt idx="7">
                  <c:v>25</c:v>
                </c:pt>
                <c:pt idx="8">
                  <c:v>35</c:v>
                </c:pt>
                <c:pt idx="9">
                  <c:v>35</c:v>
                </c:pt>
                <c:pt idx="10">
                  <c:v>22</c:v>
                </c:pt>
              </c:numCache>
            </c:numRef>
          </c:val>
          <c:extLst>
            <c:ext xmlns:c16="http://schemas.microsoft.com/office/drawing/2014/chart" uri="{C3380CC4-5D6E-409C-BE32-E72D297353CC}">
              <c16:uniqueId val="{00000001-00D1-8A42-AD5D-CED6460C19C9}"/>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Sheet1!$A$2:$A$12</c:f>
              <c:strCache>
                <c:ptCount val="11"/>
                <c:pt idx="0">
                  <c:v>More confidence using evidence-based practice</c:v>
                </c:pt>
                <c:pt idx="1">
                  <c:v>More confident in patient safety interventions</c:v>
                </c:pt>
                <c:pt idx="2">
                  <c:v>More confident in reporting information to team</c:v>
                </c:pt>
                <c:pt idx="3">
                  <c:v>More confident to teaching families</c:v>
                </c:pt>
                <c:pt idx="4">
                  <c:v>More confident in family communication</c:v>
                </c:pt>
                <c:pt idx="5">
                  <c:v>More confident in prioritizing interventions</c:v>
                </c:pt>
                <c:pt idx="6">
                  <c:v>Had opportunity to practice clinical decision making</c:v>
                </c:pt>
                <c:pt idx="7">
                  <c:v>Better understanding of medications</c:v>
                </c:pt>
                <c:pt idx="8">
                  <c:v>Felt empowered to make clinical decisions</c:v>
                </c:pt>
                <c:pt idx="9">
                  <c:v>Better understanding of pathophysiology</c:v>
                </c:pt>
                <c:pt idx="10">
                  <c:v>Better prepared to respond to patient's changing condition</c:v>
                </c:pt>
              </c:strCache>
            </c:strRef>
          </c:cat>
          <c:val>
            <c:numRef>
              <c:f>Sheet1!$D$2:$D$12</c:f>
              <c:numCache>
                <c:formatCode>General</c:formatCode>
                <c:ptCount val="11"/>
                <c:pt idx="0">
                  <c:v>3</c:v>
                </c:pt>
                <c:pt idx="1">
                  <c:v>3</c:v>
                </c:pt>
                <c:pt idx="2">
                  <c:v>4</c:v>
                </c:pt>
                <c:pt idx="3">
                  <c:v>13</c:v>
                </c:pt>
                <c:pt idx="4">
                  <c:v>9</c:v>
                </c:pt>
                <c:pt idx="5">
                  <c:v>2</c:v>
                </c:pt>
                <c:pt idx="6">
                  <c:v>4</c:v>
                </c:pt>
                <c:pt idx="7">
                  <c:v>0</c:v>
                </c:pt>
                <c:pt idx="8">
                  <c:v>2</c:v>
                </c:pt>
                <c:pt idx="9">
                  <c:v>12</c:v>
                </c:pt>
                <c:pt idx="10">
                  <c:v>2</c:v>
                </c:pt>
              </c:numCache>
            </c:numRef>
          </c:val>
          <c:extLst>
            <c:ext xmlns:c16="http://schemas.microsoft.com/office/drawing/2014/chart" uri="{C3380CC4-5D6E-409C-BE32-E72D297353CC}">
              <c16:uniqueId val="{00000002-00D1-8A42-AD5D-CED6460C19C9}"/>
            </c:ext>
          </c:extLst>
        </c:ser>
        <c:dLbls>
          <c:showLegendKey val="0"/>
          <c:showVal val="0"/>
          <c:showCatName val="0"/>
          <c:showSerName val="0"/>
          <c:showPercent val="0"/>
          <c:showBubbleSize val="0"/>
        </c:dLbls>
        <c:gapWidth val="100"/>
        <c:axId val="959912080"/>
        <c:axId val="957147248"/>
      </c:barChart>
      <c:catAx>
        <c:axId val="9599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7147248"/>
        <c:crosses val="autoZero"/>
        <c:auto val="1"/>
        <c:lblAlgn val="ctr"/>
        <c:lblOffset val="100"/>
        <c:noMultiLvlLbl val="0"/>
      </c:catAx>
      <c:valAx>
        <c:axId val="957147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991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Sheet1!$B$2:$B$5</c:f>
              <c:numCache>
                <c:formatCode>General</c:formatCode>
                <c:ptCount val="4"/>
                <c:pt idx="0">
                  <c:v>30</c:v>
                </c:pt>
                <c:pt idx="1">
                  <c:v>37</c:v>
                </c:pt>
                <c:pt idx="2">
                  <c:v>11</c:v>
                </c:pt>
                <c:pt idx="3">
                  <c:v>49</c:v>
                </c:pt>
              </c:numCache>
            </c:numRef>
          </c:val>
          <c:extLst>
            <c:ext xmlns:c16="http://schemas.microsoft.com/office/drawing/2014/chart" uri="{C3380CC4-5D6E-409C-BE32-E72D297353CC}">
              <c16:uniqueId val="{00000000-7921-2942-BB93-92504AAB003C}"/>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Sheet1!$C$2:$C$5</c:f>
              <c:numCache>
                <c:formatCode>General</c:formatCode>
                <c:ptCount val="4"/>
                <c:pt idx="0">
                  <c:v>36</c:v>
                </c:pt>
                <c:pt idx="1">
                  <c:v>29</c:v>
                </c:pt>
                <c:pt idx="2">
                  <c:v>43</c:v>
                </c:pt>
                <c:pt idx="3">
                  <c:v>18</c:v>
                </c:pt>
              </c:numCache>
            </c:numRef>
          </c:val>
          <c:extLst>
            <c:ext xmlns:c16="http://schemas.microsoft.com/office/drawing/2014/chart" uri="{C3380CC4-5D6E-409C-BE32-E72D297353CC}">
              <c16:uniqueId val="{00000001-7921-2942-BB93-92504AAB003C}"/>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Sheet1!$D$2:$D$5</c:f>
              <c:numCache>
                <c:formatCode>General</c:formatCode>
                <c:ptCount val="4"/>
                <c:pt idx="0">
                  <c:v>1</c:v>
                </c:pt>
                <c:pt idx="1">
                  <c:v>1</c:v>
                </c:pt>
                <c:pt idx="2">
                  <c:v>13</c:v>
                </c:pt>
                <c:pt idx="3">
                  <c:v>0</c:v>
                </c:pt>
              </c:numCache>
            </c:numRef>
          </c:val>
          <c:extLst>
            <c:ext xmlns:c16="http://schemas.microsoft.com/office/drawing/2014/chart" uri="{C3380CC4-5D6E-409C-BE32-E72D297353CC}">
              <c16:uniqueId val="{00000002-7921-2942-BB93-92504AAB003C}"/>
            </c:ext>
          </c:extLst>
        </c:ser>
        <c:ser>
          <c:idx val="3"/>
          <c:order val="3"/>
          <c:tx>
            <c:strRef>
              <c:f>Sheet1!$E$1</c:f>
              <c:strCache>
                <c:ptCount val="1"/>
                <c:pt idx="0">
                  <c:v>Column1</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cat>
            <c:strRef>
              <c:f>Sheet1!$A$2:$A$5</c:f>
              <c:strCache>
                <c:ptCount val="4"/>
                <c:pt idx="0">
                  <c:v>Acute care comfort</c:v>
                </c:pt>
                <c:pt idx="1">
                  <c:v>Teamwork / communication</c:v>
                </c:pt>
                <c:pt idx="2">
                  <c:v>Psychomotor skills</c:v>
                </c:pt>
                <c:pt idx="3">
                  <c:v>Acute care skills</c:v>
                </c:pt>
              </c:strCache>
            </c:strRef>
          </c:cat>
          <c:val>
            <c:numRef>
              <c:f>Sheet1!$E$2:$E$5</c:f>
              <c:numCache>
                <c:formatCode>General</c:formatCode>
                <c:ptCount val="4"/>
              </c:numCache>
            </c:numRef>
          </c:val>
          <c:extLst>
            <c:ext xmlns:c16="http://schemas.microsoft.com/office/drawing/2014/chart" uri="{C3380CC4-5D6E-409C-BE32-E72D297353CC}">
              <c16:uniqueId val="{00000004-7921-2942-BB93-92504AAB003C}"/>
            </c:ext>
          </c:extLst>
        </c:ser>
        <c:dLbls>
          <c:showLegendKey val="0"/>
          <c:showVal val="0"/>
          <c:showCatName val="0"/>
          <c:showSerName val="0"/>
          <c:showPercent val="0"/>
          <c:showBubbleSize val="0"/>
        </c:dLbls>
        <c:gapWidth val="100"/>
        <c:axId val="963773552"/>
        <c:axId val="963775184"/>
      </c:barChart>
      <c:catAx>
        <c:axId val="96377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5184"/>
        <c:crosses val="autoZero"/>
        <c:auto val="1"/>
        <c:lblAlgn val="ctr"/>
        <c:lblOffset val="100"/>
        <c:noMultiLvlLbl val="0"/>
      </c:catAx>
      <c:valAx>
        <c:axId val="96377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377355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Sheet1!$B$2:$B$6</c:f>
              <c:numCache>
                <c:formatCode>General</c:formatCode>
                <c:ptCount val="5"/>
                <c:pt idx="0">
                  <c:v>18</c:v>
                </c:pt>
                <c:pt idx="1">
                  <c:v>22</c:v>
                </c:pt>
                <c:pt idx="2">
                  <c:v>15</c:v>
                </c:pt>
                <c:pt idx="3">
                  <c:v>22</c:v>
                </c:pt>
                <c:pt idx="4">
                  <c:v>17</c:v>
                </c:pt>
              </c:numCache>
            </c:numRef>
          </c:val>
          <c:extLst>
            <c:ext xmlns:c16="http://schemas.microsoft.com/office/drawing/2014/chart" uri="{C3380CC4-5D6E-409C-BE32-E72D297353CC}">
              <c16:uniqueId val="{00000000-33A9-0241-B3C1-2C909AE5FCDE}"/>
            </c:ext>
          </c:extLst>
        </c:ser>
        <c:ser>
          <c:idx val="1"/>
          <c:order val="1"/>
          <c:tx>
            <c:strRef>
              <c:f>Sheet1!$C$1</c:f>
              <c:strCache>
                <c:ptCount val="1"/>
                <c:pt idx="0">
                  <c:v>Somewhat Agree</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Sheet1!$C$2:$C$6</c:f>
              <c:numCache>
                <c:formatCode>General</c:formatCode>
                <c:ptCount val="5"/>
                <c:pt idx="0">
                  <c:v>11</c:v>
                </c:pt>
                <c:pt idx="1">
                  <c:v>5</c:v>
                </c:pt>
                <c:pt idx="2">
                  <c:v>12</c:v>
                </c:pt>
                <c:pt idx="3">
                  <c:v>7</c:v>
                </c:pt>
                <c:pt idx="4">
                  <c:v>11</c:v>
                </c:pt>
              </c:numCache>
            </c:numRef>
          </c:val>
          <c:extLst>
            <c:ext xmlns:c16="http://schemas.microsoft.com/office/drawing/2014/chart" uri="{C3380CC4-5D6E-409C-BE32-E72D297353CC}">
              <c16:uniqueId val="{00000001-33A9-0241-B3C1-2C909AE5FCDE}"/>
            </c:ext>
          </c:extLst>
        </c:ser>
        <c:ser>
          <c:idx val="2"/>
          <c:order val="2"/>
          <c:tx>
            <c:strRef>
              <c:f>Sheet1!$D$1</c:f>
              <c:strCache>
                <c:ptCount val="1"/>
                <c:pt idx="0">
                  <c:v>Disagree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Sheet1!$A$2:$A$6</c:f>
              <c:strCache>
                <c:ptCount val="5"/>
                <c:pt idx="0">
                  <c:v>Acute care comfort</c:v>
                </c:pt>
                <c:pt idx="1">
                  <c:v>Teamwork / Communication</c:v>
                </c:pt>
                <c:pt idx="2">
                  <c:v>Family-centered care</c:v>
                </c:pt>
                <c:pt idx="3">
                  <c:v>Acute care knowledge</c:v>
                </c:pt>
                <c:pt idx="4">
                  <c:v>Acute care skills</c:v>
                </c:pt>
              </c:strCache>
            </c:strRef>
          </c:cat>
          <c:val>
            <c:numRef>
              <c:f>Sheet1!$D$2:$D$6</c:f>
              <c:numCache>
                <c:formatCode>General</c:formatCode>
                <c:ptCount val="5"/>
                <c:pt idx="0">
                  <c:v>0</c:v>
                </c:pt>
                <c:pt idx="1">
                  <c:v>2</c:v>
                </c:pt>
                <c:pt idx="2">
                  <c:v>2</c:v>
                </c:pt>
                <c:pt idx="3">
                  <c:v>0</c:v>
                </c:pt>
                <c:pt idx="4">
                  <c:v>1</c:v>
                </c:pt>
              </c:numCache>
            </c:numRef>
          </c:val>
          <c:extLst>
            <c:ext xmlns:c16="http://schemas.microsoft.com/office/drawing/2014/chart" uri="{C3380CC4-5D6E-409C-BE32-E72D297353CC}">
              <c16:uniqueId val="{00000002-33A9-0241-B3C1-2C909AE5FCDE}"/>
            </c:ext>
          </c:extLst>
        </c:ser>
        <c:dLbls>
          <c:showLegendKey val="0"/>
          <c:showVal val="0"/>
          <c:showCatName val="0"/>
          <c:showSerName val="0"/>
          <c:showPercent val="0"/>
          <c:showBubbleSize val="0"/>
        </c:dLbls>
        <c:gapWidth val="100"/>
        <c:axId val="961712496"/>
        <c:axId val="964556576"/>
      </c:barChart>
      <c:catAx>
        <c:axId val="96171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4556576"/>
        <c:crosses val="autoZero"/>
        <c:auto val="1"/>
        <c:lblAlgn val="ctr"/>
        <c:lblOffset val="100"/>
        <c:noMultiLvlLbl val="0"/>
      </c:catAx>
      <c:valAx>
        <c:axId val="96455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6171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Students</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Sheet1!$B$2:$B$5</c:f>
              <c:numCache>
                <c:formatCode>General</c:formatCode>
                <c:ptCount val="4"/>
                <c:pt idx="0">
                  <c:v>41</c:v>
                </c:pt>
                <c:pt idx="1">
                  <c:v>7</c:v>
                </c:pt>
                <c:pt idx="2">
                  <c:v>21</c:v>
                </c:pt>
                <c:pt idx="3">
                  <c:v>39</c:v>
                </c:pt>
              </c:numCache>
            </c:numRef>
          </c:val>
          <c:extLst>
            <c:ext xmlns:c16="http://schemas.microsoft.com/office/drawing/2014/chart" uri="{C3380CC4-5D6E-409C-BE32-E72D297353CC}">
              <c16:uniqueId val="{00000000-6CB0-5D48-9354-2D92F8C8ADB5}"/>
            </c:ext>
          </c:extLst>
        </c:ser>
        <c:ser>
          <c:idx val="1"/>
          <c:order val="1"/>
          <c:tx>
            <c:strRef>
              <c:f>Sheet1!$C$1</c:f>
              <c:strCache>
                <c:ptCount val="1"/>
                <c:pt idx="0">
                  <c:v>Facilitators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Sheet1!$C$2:$C$5</c:f>
              <c:numCache>
                <c:formatCode>General</c:formatCode>
                <c:ptCount val="4"/>
                <c:pt idx="0">
                  <c:v>66</c:v>
                </c:pt>
                <c:pt idx="1">
                  <c:v>1</c:v>
                </c:pt>
                <c:pt idx="2">
                  <c:v>8</c:v>
                </c:pt>
                <c:pt idx="3">
                  <c:v>20</c:v>
                </c:pt>
              </c:numCache>
            </c:numRef>
          </c:val>
          <c:extLst>
            <c:ext xmlns:c16="http://schemas.microsoft.com/office/drawing/2014/chart" uri="{C3380CC4-5D6E-409C-BE32-E72D297353CC}">
              <c16:uniqueId val="{00000001-6CB0-5D48-9354-2D92F8C8ADB5}"/>
            </c:ext>
          </c:extLst>
        </c:ser>
        <c:ser>
          <c:idx val="2"/>
          <c:order val="2"/>
          <c:tx>
            <c:strRef>
              <c:f>Sheet1!$D$1</c:f>
              <c:strCache>
                <c:ptCount val="1"/>
                <c:pt idx="0">
                  <c:v>Column1</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Sheet1!$A$2:$A$5</c:f>
              <c:strCache>
                <c:ptCount val="4"/>
                <c:pt idx="0">
                  <c:v>NPS (% Promoter - % Detractor)</c:v>
                </c:pt>
                <c:pt idx="1">
                  <c:v>Detractor</c:v>
                </c:pt>
                <c:pt idx="2">
                  <c:v>Passive</c:v>
                </c:pt>
                <c:pt idx="3">
                  <c:v>Promoter</c:v>
                </c:pt>
              </c:strCache>
            </c:strRef>
          </c:cat>
          <c:val>
            <c:numRef>
              <c:f>Sheet1!$D$2:$D$5</c:f>
              <c:numCache>
                <c:formatCode>General</c:formatCode>
                <c:ptCount val="4"/>
              </c:numCache>
            </c:numRef>
          </c:val>
          <c:extLst>
            <c:ext xmlns:c16="http://schemas.microsoft.com/office/drawing/2014/chart" uri="{C3380CC4-5D6E-409C-BE32-E72D297353CC}">
              <c16:uniqueId val="{00000002-6CB0-5D48-9354-2D92F8C8ADB5}"/>
            </c:ext>
          </c:extLst>
        </c:ser>
        <c:dLbls>
          <c:showLegendKey val="0"/>
          <c:showVal val="0"/>
          <c:showCatName val="0"/>
          <c:showSerName val="0"/>
          <c:showPercent val="0"/>
          <c:showBubbleSize val="0"/>
        </c:dLbls>
        <c:gapWidth val="100"/>
        <c:axId val="977092880"/>
        <c:axId val="977101952"/>
      </c:barChart>
      <c:catAx>
        <c:axId val="97709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101952"/>
        <c:crosses val="autoZero"/>
        <c:auto val="1"/>
        <c:lblAlgn val="ctr"/>
        <c:lblOffset val="100"/>
        <c:noMultiLvlLbl val="0"/>
      </c:catAx>
      <c:valAx>
        <c:axId val="97710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770928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0.53953</cdr:x>
      <cdr:y>0.14478</cdr:y>
    </cdr:from>
    <cdr:to>
      <cdr:x>0.70823</cdr:x>
      <cdr:y>0.34714</cdr:y>
    </cdr:to>
    <cdr:sp macro="" textlink="">
      <cdr:nvSpPr>
        <cdr:cNvPr id="2" name="TextBox 1">
          <a:extLst xmlns:a="http://schemas.openxmlformats.org/drawingml/2006/main">
            <a:ext uri="{FF2B5EF4-FFF2-40B4-BE49-F238E27FC236}">
              <a16:creationId xmlns:a16="http://schemas.microsoft.com/office/drawing/2014/main" id="{93018F34-4368-3747-86C3-49A400579898}"/>
            </a:ext>
          </a:extLst>
        </cdr:cNvPr>
        <cdr:cNvSpPr txBox="1"/>
      </cdr:nvSpPr>
      <cdr:spPr>
        <a:xfrm xmlns:a="http://schemas.openxmlformats.org/drawingml/2006/main">
          <a:off x="3288995" y="588396"/>
          <a:ext cx="1028360" cy="8223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t>22% </a:t>
          </a:r>
        </a:p>
        <a:p xmlns:a="http://schemas.openxmlformats.org/drawingml/2006/main">
          <a:pPr algn="ctr"/>
          <a:r>
            <a:rPr lang="en-US" sz="2000" b="1" dirty="0"/>
            <a:t>Completed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a:solidFill>
                  <a:srgbClr val="000000"/>
                </a:solidFill>
                <a:effectLst/>
                <a:latin typeface="Arial"/>
                <a:ea typeface="Arial"/>
                <a:cs typeface="Arial"/>
                <a:sym typeface="Arial"/>
              </a:rPr>
              <a:t>Introduce yourself/team (name, institution and title).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8833c71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8833c71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a:t>
            </a:r>
            <a:r>
              <a:rPr lang="en" b="1" dirty="0">
                <a:solidFill>
                  <a:schemeClr val="dk1"/>
                </a:solidFill>
              </a:rPr>
              <a:t> </a:t>
            </a:r>
            <a:r>
              <a:rPr lang="en" dirty="0">
                <a:solidFill>
                  <a:schemeClr val="dk1"/>
                </a:solidFill>
              </a:rPr>
              <a:t>67 medical student participants who responded to the survey expressed plans to pursue specialties in Internal medicine (15), Pediatrics (15), Surgery (6), Neurology (1), Med-Peds (2), Family medicine (1), and Other (27).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range of clerkship and simulation experience of the participants was broad. One quarter had completed their Emergency Medicine clerkship, 20% had completed their Pediatrics clerkship, and only 1 had completed a Pediatric sub-internship. Most (64/67) had participated in few (&lt;10) simulations prior to the session, 39/67 had participated in some sort of “tele-virtual/remote simulations” and 15/67 had participated in “in-person pediatric simulations.”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8833c716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8833c716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SET-M</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8833c716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8833c716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t>
            </a:r>
            <a:r>
              <a:rPr lang="en-US" dirty="0"/>
              <a:t>he</a:t>
            </a:r>
            <a:r>
              <a:rPr lang="en" dirty="0"/>
              <a:t> debrief is where learners really consolidate their learning. </a:t>
            </a:r>
          </a:p>
          <a:p>
            <a:pPr marL="0" lvl="0" indent="0" algn="l" rtl="0">
              <a:spcBef>
                <a:spcPts val="0"/>
              </a:spcBef>
              <a:spcAft>
                <a:spcPts val="0"/>
              </a:spcAft>
              <a:buNone/>
            </a:pPr>
            <a:r>
              <a:rPr lang="en" dirty="0"/>
              <a:t>Data that shows without debrief you have minimal learning in a sim session.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debrief was perceived to be a constructive evaluation of the simulation, provided the opportunity to self-reflect on performance, helped with clinical judgment, allowed space to verbalize feelings before focusing on the scenario, and overall contributed to learning.</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SET-M</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8833c716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8833c716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improve confidence in using evidence-based practice, foster safety, prioritize care and interventions, practice clinical decision making skills, understanding medications, feeling empowered to make clinical decisions, responding to a change in the patient’s condition and improve communication within the team. Scores were somewhat lower in the realm of communication with family members and better understanding of pathophysiology</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SET-M</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8833c716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8833c716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positively perceived the tool to be efficacious in improving acute care comfort and skills and teamwork/communication; however, students responded less positively when asked if the tool was efficacious teaching psychomotor skills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8833c716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8833c716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Facilitators responded to Likert-scale questions positively in the realms of perception in teaching acute care comfort, teamwork/communication, family-centered care, acute care knowledge and skills (Table 5).</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8833c716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8833c716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overall facilitator NPS was +66 and the student NPS was +41 (Table 6).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addition, facilitators either somewhat agreed (8/29) or strongly agreed (20/29) that the tool was easy to learn how to use (one did not answer). </a:t>
            </a:r>
          </a:p>
          <a:p>
            <a:pPr marL="0" lvl="0" indent="0" algn="l" rtl="0">
              <a:spcBef>
                <a:spcPts val="0"/>
              </a:spcBef>
              <a:spcAft>
                <a:spcPts val="0"/>
              </a:spcAft>
              <a:buNone/>
            </a:pPr>
            <a:r>
              <a:rPr lang="en" dirty="0"/>
              <a:t>One commented: “Overall easy to learn how to facilitate” (F3)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Nearly all facilitators and two-thirds of the students perceived the tool to be comparable to other distance learning (e.g. online lectures and discussions). </a:t>
            </a:r>
          </a:p>
          <a:p>
            <a:pPr marL="0" lvl="0" indent="0" algn="l" rtl="0">
              <a:spcBef>
                <a:spcPts val="0"/>
              </a:spcBef>
              <a:spcAft>
                <a:spcPts val="0"/>
              </a:spcAft>
              <a:buNone/>
            </a:pPr>
            <a:r>
              <a:rPr lang="en" dirty="0"/>
              <a:t>One student responded: “I would sign up for any sims offered. I think it is a much more engaging and informative format than lectures.” (P3).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When asked if the </a:t>
            </a:r>
            <a:r>
              <a:rPr lang="en" dirty="0" err="1"/>
              <a:t>telesimulation</a:t>
            </a:r>
            <a:r>
              <a:rPr lang="en" dirty="0"/>
              <a:t> was effective compared to in-person simulation, approximately 90% of facilitators, and one-half of the students either somewhat or strongly agreed. </a:t>
            </a:r>
          </a:p>
          <a:p>
            <a:pPr marL="0" lvl="0" indent="0" algn="l" rtl="0">
              <a:spcBef>
                <a:spcPts val="0"/>
              </a:spcBef>
              <a:spcAft>
                <a:spcPts val="0"/>
              </a:spcAft>
              <a:buNone/>
            </a:pPr>
            <a:r>
              <a:rPr lang="en" dirty="0"/>
              <a:t>Of note, nearly half of the students did not submit an answer to this question, likely because less than a quarter of the students had ever participated in an in-person simulation prior.</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8833c716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8833c716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“Having fewer learners in the session would allow everyone to participate. We had some students "observing" because there weren't enough roles for them to be able to participate” (P5).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8833c716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8833c716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8833c716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8833c716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medical students and facilitators who responded to our survey found this </a:t>
            </a:r>
            <a:r>
              <a:rPr lang="en-US" dirty="0" err="1"/>
              <a:t>telesimulation</a:t>
            </a:r>
            <a:r>
              <a:rPr lang="en-US" dirty="0"/>
              <a:t> experience feasible and acceptable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8833c716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8833c716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TANNER</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8833c716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8833c716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1985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8833c716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8833c716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At the end of your group (4 presenters) please enable your video and audio to answer any questions the audience may have for you. The Moderator will direct the questions to you/your team.</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8833c716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8833c71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8833c716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8833c716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810dff8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810dff8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endParaRPr lang="en-US" sz="1100" b="1" i="0" u="none" strike="noStrike" kern="1200" cap="none" dirty="0">
              <a:solidFill>
                <a:schemeClr val="tx1"/>
              </a:solidFill>
              <a:effectLst/>
              <a:latin typeface="Arial"/>
              <a:ea typeface="Arial"/>
              <a:cs typeface="Arial"/>
              <a:sym typeface="Arial"/>
            </a:endParaRPr>
          </a:p>
          <a:p>
            <a:pPr marL="158750" indent="0">
              <a:buFontTx/>
              <a:buNone/>
            </a:pPr>
            <a:r>
              <a:rPr lang="en-US" sz="1100" b="1" i="0" u="none" strike="noStrike" kern="1200" cap="none" dirty="0">
                <a:solidFill>
                  <a:schemeClr val="tx1"/>
                </a:solidFill>
                <a:effectLst/>
                <a:latin typeface="Arial"/>
                <a:ea typeface="Arial"/>
                <a:cs typeface="Arial"/>
                <a:sym typeface="Arial"/>
              </a:rPr>
              <a:t>Sim on rails: </a:t>
            </a:r>
            <a:r>
              <a:rPr lang="en-US" sz="1100" b="0" i="0" u="none" strike="noStrike" kern="1200" cap="none" dirty="0">
                <a:solidFill>
                  <a:schemeClr val="tx1"/>
                </a:solidFill>
                <a:effectLst/>
                <a:latin typeface="Arial"/>
                <a:ea typeface="Arial"/>
                <a:cs typeface="Arial"/>
                <a:sym typeface="Arial"/>
              </a:rPr>
              <a:t>facilitator streams YouTube video of the patient and monitor that trends vital signs over time, but does not change in response to interventions. To run: simply start/pause/stop/rewind and wrap up ~10mins in.</a:t>
            </a:r>
          </a:p>
          <a:p>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If the participants meet all case learning objectives in a timely fashion, the vital sign trend on the streaming video needs no manipulation. If the participants do not do an intervention, e.g., do not apply oxygen or do not give an antiepileptic medication, the facilitator rewinds the video to delay the progression in vital signs on the video stream. This can be done fast, without a significant pause or delay on the streaming video, in fact most do not realize the manipulation occurred. </a:t>
            </a:r>
          </a:p>
          <a:p>
            <a:endParaRPr lang="en-US" sz="1100" b="0" i="0" u="none" strike="noStrike" kern="1200" cap="none" dirty="0">
              <a:solidFill>
                <a:schemeClr val="tx1"/>
              </a:solidFill>
              <a:effectLst/>
              <a:latin typeface="Arial"/>
              <a:ea typeface="Arial"/>
              <a:cs typeface="Arial"/>
              <a:sym typeface="Arial"/>
            </a:endParaRPr>
          </a:p>
          <a:p>
            <a:pPr marL="158750" indent="0">
              <a:buFontTx/>
              <a:buNone/>
            </a:pPr>
            <a:r>
              <a:rPr lang="en-US" sz="1100" b="0" i="0" u="none" strike="noStrike" kern="1200" cap="none" dirty="0">
                <a:solidFill>
                  <a:schemeClr val="tx1"/>
                </a:solidFill>
                <a:effectLst/>
                <a:latin typeface="Arial"/>
                <a:ea typeface="Arial"/>
                <a:cs typeface="Arial"/>
                <a:sym typeface="Arial"/>
              </a:rPr>
              <a:t>This differentiates from traditional simulation with a handler who responds to participant stated actions which requires higher costs, technologists, and more advanced training of facilitators.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810dff8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810dff8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10dff83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10dff83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is a group of 3 residents who have been assigned roles and are immersed in the scenario.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2 facilitators – one is the embedded nurse participant and one is the main facilitator who provides the </a:t>
            </a:r>
            <a:r>
              <a:rPr lang="en-US"/>
              <a:t>patient history</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Pull up and orient to website - https://</a:t>
            </a:r>
            <a:r>
              <a:rPr lang="en-US" dirty="0" err="1"/>
              <a:t>www.acepsim.com</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t>
            </a:r>
            <a:r>
              <a:rPr lang="en-US" dirty="0" err="1"/>
              <a:t>www.dropbox.com</a:t>
            </a:r>
            <a:r>
              <a:rPr lang="en-US" dirty="0"/>
              <a:t>/s/c28flcv4wbhurdv/zoom_0.mp4?dl=0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Sample video: 32-33min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8833c716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8833c71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810dff8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810dff8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67/300 (22%) of the medical students and 29/30 (97%) of the facilitators completed the post-</a:t>
            </a:r>
            <a:r>
              <a:rPr lang="en" dirty="0" err="1">
                <a:solidFill>
                  <a:schemeClr val="dk1"/>
                </a:solidFill>
              </a:rPr>
              <a:t>telesimulation</a:t>
            </a:r>
            <a:r>
              <a:rPr lang="en" dirty="0">
                <a:solidFill>
                  <a:schemeClr val="dk1"/>
                </a:solidFill>
              </a:rPr>
              <a:t> surveys.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Of the 29 facilitators, 28 were physicians and 1 a nurse and simulation educator.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All worked at moderate to high-pediatric volume (&gt;50 children per day) academic children’s hospitals with residency and fellowship training programs.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physician facilitators were made up of 6 Residents, 9 Fellows, 1 Faculty Instructors, 8 Faculty Assistant Professors, and 4 Faculty Associate Professors. </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was an experienced and highly trained group of simulation facilitators, and most (26/29 (90%)) had completed a simulation/debriefing course and 12/29 (41%) had facilitated more than 20 sims in the prior year.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D2UCi8TowXg?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698" y="0"/>
            <a:ext cx="8520600" cy="180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b="1" dirty="0" err="1"/>
              <a:t>TeleSimulation</a:t>
            </a:r>
            <a:r>
              <a:rPr lang="en" sz="3100" b="1" dirty="0"/>
              <a:t>: An Effective Distance Alternative For Experiential Learning For Medical Student Education</a:t>
            </a:r>
            <a:endParaRPr sz="3100" b="1" dirty="0"/>
          </a:p>
        </p:txBody>
      </p:sp>
      <p:sp>
        <p:nvSpPr>
          <p:cNvPr id="55" name="Google Shape;55;p13"/>
          <p:cNvSpPr txBox="1">
            <a:spLocks noGrp="1"/>
          </p:cNvSpPr>
          <p:nvPr>
            <p:ph type="subTitle" idx="1"/>
          </p:nvPr>
        </p:nvSpPr>
        <p:spPr>
          <a:xfrm>
            <a:off x="196359" y="1806500"/>
            <a:ext cx="8751277" cy="19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bg2">
                    <a:lumMod val="50000"/>
                  </a:schemeClr>
                </a:solidFill>
              </a:rPr>
              <a:t>Presenter: Elizabeth </a:t>
            </a:r>
            <a:r>
              <a:rPr lang="en" sz="2000" dirty="0" err="1">
                <a:solidFill>
                  <a:schemeClr val="bg2">
                    <a:lumMod val="50000"/>
                  </a:schemeClr>
                </a:solidFill>
              </a:rPr>
              <a:t>Sanseau</a:t>
            </a:r>
            <a:r>
              <a:rPr lang="en" sz="2000" dirty="0">
                <a:solidFill>
                  <a:schemeClr val="bg2">
                    <a:lumMod val="50000"/>
                  </a:schemeClr>
                </a:solidFill>
              </a:rPr>
              <a:t>, MD, MS</a:t>
            </a:r>
          </a:p>
          <a:p>
            <a:pPr marL="0" lvl="0" indent="0" algn="ctr" rtl="0">
              <a:spcBef>
                <a:spcPts val="0"/>
              </a:spcBef>
              <a:spcAft>
                <a:spcPts val="0"/>
              </a:spcAft>
              <a:buNone/>
            </a:pPr>
            <a:r>
              <a:rPr lang="en" sz="2000" dirty="0">
                <a:solidFill>
                  <a:schemeClr val="bg2">
                    <a:lumMod val="50000"/>
                  </a:schemeClr>
                </a:solidFill>
              </a:rPr>
              <a:t>Children’s Hospital of Philadelphia, PA</a:t>
            </a:r>
          </a:p>
          <a:p>
            <a:pPr marL="0" lvl="0" indent="0" algn="ctr" rtl="0">
              <a:spcBef>
                <a:spcPts val="0"/>
              </a:spcBef>
              <a:spcAft>
                <a:spcPts val="0"/>
              </a:spcAft>
              <a:buNone/>
            </a:pPr>
            <a:r>
              <a:rPr lang="en" sz="2000" dirty="0">
                <a:solidFill>
                  <a:schemeClr val="bg2">
                    <a:lumMod val="50000"/>
                  </a:schemeClr>
                </a:solidFill>
              </a:rPr>
              <a:t>Fellow, Pediatric Emergency Medicine and Global Health</a:t>
            </a:r>
          </a:p>
          <a:p>
            <a:pPr marL="0" lvl="0" indent="0" algn="ctr" rtl="0">
              <a:spcBef>
                <a:spcPts val="0"/>
              </a:spcBef>
              <a:spcAft>
                <a:spcPts val="0"/>
              </a:spcAft>
              <a:buNone/>
            </a:pPr>
            <a:endParaRPr lang="en" sz="2000" dirty="0"/>
          </a:p>
          <a:p>
            <a:pPr marL="0" lvl="0" indent="0" algn="ctr" rtl="0">
              <a:spcBef>
                <a:spcPts val="0"/>
              </a:spcBef>
              <a:spcAft>
                <a:spcPts val="0"/>
              </a:spcAft>
              <a:buNone/>
            </a:pPr>
            <a:r>
              <a:rPr lang="en" sz="2000" dirty="0">
                <a:solidFill>
                  <a:schemeClr val="bg2">
                    <a:lumMod val="75000"/>
                  </a:schemeClr>
                </a:solidFill>
              </a:rPr>
              <a:t>Co-Authors: Tanner Heckle, MD, MPH, Marc Auerbach, MD, FAAP, MSc, Maybelle Kou, MD, Megan Lavoie, MD, </a:t>
            </a:r>
            <a:r>
              <a:rPr lang="en" sz="2000" dirty="0" err="1">
                <a:solidFill>
                  <a:schemeClr val="bg2">
                    <a:lumMod val="75000"/>
                  </a:schemeClr>
                </a:solidFill>
              </a:rPr>
              <a:t>Khoon</a:t>
            </a:r>
            <a:r>
              <a:rPr lang="en" sz="2000" dirty="0">
                <a:solidFill>
                  <a:schemeClr val="bg2">
                    <a:lumMod val="75000"/>
                  </a:schemeClr>
                </a:solidFill>
              </a:rPr>
              <a:t>-Yen Tay, MD, </a:t>
            </a:r>
            <a:r>
              <a:rPr lang="en" sz="2000" dirty="0" err="1">
                <a:solidFill>
                  <a:schemeClr val="bg2">
                    <a:lumMod val="75000"/>
                  </a:schemeClr>
                </a:solidFill>
              </a:rPr>
              <a:t>Suzana</a:t>
            </a:r>
            <a:r>
              <a:rPr lang="en" sz="2000" dirty="0">
                <a:solidFill>
                  <a:schemeClr val="bg2">
                    <a:lumMod val="75000"/>
                  </a:schemeClr>
                </a:solidFill>
              </a:rPr>
              <a:t> Tsao, DO, Grace Good, MA, Rebekah Burns, MD, Anita Thomas, MD, MPH</a:t>
            </a:r>
          </a:p>
          <a:p>
            <a:pPr marL="0" lvl="0" indent="0" algn="ctr" rtl="0">
              <a:spcBef>
                <a:spcPts val="0"/>
              </a:spcBef>
              <a:spcAft>
                <a:spcPts val="0"/>
              </a:spcAft>
              <a:buNone/>
            </a:pPr>
            <a:endParaRPr lang="en" sz="2000" dirty="0"/>
          </a:p>
          <a:p>
            <a:pPr marL="0" lvl="0" indent="0" algn="ctr" rtl="0">
              <a:spcBef>
                <a:spcPts val="0"/>
              </a:spcBef>
              <a:spcAft>
                <a:spcPts val="0"/>
              </a:spcAft>
              <a:buNone/>
            </a:pPr>
            <a:r>
              <a:rPr lang="en" sz="2000" dirty="0">
                <a:solidFill>
                  <a:schemeClr val="bg2">
                    <a:lumMod val="60000"/>
                    <a:lumOff val="40000"/>
                  </a:schemeClr>
                </a:solidFill>
              </a:rPr>
              <a:t>The Fourth Annual Tri-State Regional Simulation Symposium</a:t>
            </a:r>
          </a:p>
          <a:p>
            <a:pPr marL="0" lvl="0" indent="0" algn="ctr" rtl="0">
              <a:spcBef>
                <a:spcPts val="0"/>
              </a:spcBef>
              <a:spcAft>
                <a:spcPts val="0"/>
              </a:spcAft>
              <a:buNone/>
            </a:pPr>
            <a:r>
              <a:rPr lang="en" sz="2000" dirty="0">
                <a:solidFill>
                  <a:schemeClr val="bg2">
                    <a:lumMod val="60000"/>
                    <a:lumOff val="40000"/>
                  </a:schemeClr>
                </a:solidFill>
              </a:rPr>
              <a:t>Friday September 25,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110289" y="178599"/>
            <a:ext cx="703245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Medical Students With Various Interests</a:t>
            </a:r>
            <a:endParaRPr b="1" dirty="0"/>
          </a:p>
        </p:txBody>
      </p:sp>
      <p:graphicFrame>
        <p:nvGraphicFramePr>
          <p:cNvPr id="3" name="Chart 2">
            <a:extLst>
              <a:ext uri="{FF2B5EF4-FFF2-40B4-BE49-F238E27FC236}">
                <a16:creationId xmlns:a16="http://schemas.microsoft.com/office/drawing/2014/main" id="{36EBC627-717C-2845-B6DC-D53704298490}"/>
              </a:ext>
            </a:extLst>
          </p:cNvPr>
          <p:cNvGraphicFramePr/>
          <p:nvPr>
            <p:extLst>
              <p:ext uri="{D42A27DB-BD31-4B8C-83A1-F6EECF244321}">
                <p14:modId xmlns:p14="http://schemas.microsoft.com/office/powerpoint/2010/main" val="926584149"/>
              </p:ext>
            </p:extLst>
          </p:nvPr>
        </p:nvGraphicFramePr>
        <p:xfrm>
          <a:off x="2001252" y="1052396"/>
          <a:ext cx="5141495" cy="35826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F1C286-1461-5E4A-9BA8-E9D30DEA1D76}"/>
              </a:ext>
            </a:extLst>
          </p:cNvPr>
          <p:cNvSpPr txBox="1"/>
          <p:nvPr/>
        </p:nvSpPr>
        <p:spPr>
          <a:xfrm>
            <a:off x="4762443" y="1759382"/>
            <a:ext cx="949299" cy="738664"/>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Internal </a:t>
            </a:r>
          </a:p>
          <a:p>
            <a:pPr algn="ctr"/>
            <a:r>
              <a:rPr lang="en-US" b="1" dirty="0">
                <a:latin typeface="Arial" panose="020B0604020202020204" pitchFamily="34" charset="0"/>
                <a:cs typeface="Arial" panose="020B0604020202020204" pitchFamily="34" charset="0"/>
              </a:rPr>
              <a:t>Medicine</a:t>
            </a:r>
          </a:p>
          <a:p>
            <a:pPr algn="ctr"/>
            <a:r>
              <a:rPr lang="en-US" b="1" dirty="0">
                <a:latin typeface="Arial" panose="020B0604020202020204" pitchFamily="34" charset="0"/>
                <a:cs typeface="Arial" panose="020B0604020202020204" pitchFamily="34" charset="0"/>
              </a:rPr>
              <a:t>22%</a:t>
            </a:r>
          </a:p>
        </p:txBody>
      </p:sp>
      <p:sp>
        <p:nvSpPr>
          <p:cNvPr id="7" name="TextBox 6">
            <a:extLst>
              <a:ext uri="{FF2B5EF4-FFF2-40B4-BE49-F238E27FC236}">
                <a16:creationId xmlns:a16="http://schemas.microsoft.com/office/drawing/2014/main" id="{77B4E925-BAE8-1845-9630-C105401A2ACD}"/>
              </a:ext>
            </a:extLst>
          </p:cNvPr>
          <p:cNvSpPr txBox="1"/>
          <p:nvPr/>
        </p:nvSpPr>
        <p:spPr>
          <a:xfrm>
            <a:off x="4881065" y="3065002"/>
            <a:ext cx="1040670"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Pediatrics</a:t>
            </a:r>
          </a:p>
          <a:p>
            <a:pPr algn="ctr"/>
            <a:r>
              <a:rPr lang="en-US" b="1" dirty="0">
                <a:latin typeface="Arial" panose="020B0604020202020204" pitchFamily="34" charset="0"/>
                <a:cs typeface="Arial" panose="020B0604020202020204" pitchFamily="34" charset="0"/>
              </a:rPr>
              <a:t>22%</a:t>
            </a:r>
          </a:p>
        </p:txBody>
      </p:sp>
      <p:sp>
        <p:nvSpPr>
          <p:cNvPr id="9" name="TextBox 8">
            <a:extLst>
              <a:ext uri="{FF2B5EF4-FFF2-40B4-BE49-F238E27FC236}">
                <a16:creationId xmlns:a16="http://schemas.microsoft.com/office/drawing/2014/main" id="{1EBA7E7F-D02F-C24F-B117-C5298B3CDCAE}"/>
              </a:ext>
            </a:extLst>
          </p:cNvPr>
          <p:cNvSpPr txBox="1"/>
          <p:nvPr/>
        </p:nvSpPr>
        <p:spPr>
          <a:xfrm>
            <a:off x="3956603" y="3893569"/>
            <a:ext cx="862737"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Surgery</a:t>
            </a:r>
          </a:p>
          <a:p>
            <a:pPr algn="ctr"/>
            <a:r>
              <a:rPr lang="en-US" b="1" dirty="0">
                <a:latin typeface="Arial" panose="020B0604020202020204" pitchFamily="34" charset="0"/>
                <a:cs typeface="Arial" panose="020B0604020202020204" pitchFamily="34" charset="0"/>
              </a:rPr>
              <a:t>9%</a:t>
            </a:r>
          </a:p>
        </p:txBody>
      </p:sp>
      <p:sp>
        <p:nvSpPr>
          <p:cNvPr id="10" name="TextBox 9">
            <a:extLst>
              <a:ext uri="{FF2B5EF4-FFF2-40B4-BE49-F238E27FC236}">
                <a16:creationId xmlns:a16="http://schemas.microsoft.com/office/drawing/2014/main" id="{2E8ECE03-C9C6-004C-B24C-CE92536F943F}"/>
              </a:ext>
            </a:extLst>
          </p:cNvPr>
          <p:cNvSpPr txBox="1"/>
          <p:nvPr/>
        </p:nvSpPr>
        <p:spPr>
          <a:xfrm>
            <a:off x="4904027" y="4451590"/>
            <a:ext cx="1019831"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Med Peds</a:t>
            </a:r>
          </a:p>
          <a:p>
            <a:pPr algn="ctr"/>
            <a:r>
              <a:rPr lang="en-US" b="1" dirty="0">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8ECC6223-0502-3945-B3B3-4CEF1BAFE410}"/>
              </a:ext>
            </a:extLst>
          </p:cNvPr>
          <p:cNvSpPr txBox="1"/>
          <p:nvPr/>
        </p:nvSpPr>
        <p:spPr>
          <a:xfrm>
            <a:off x="2982059" y="4396600"/>
            <a:ext cx="1069524"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Neurology</a:t>
            </a:r>
          </a:p>
          <a:p>
            <a:pPr algn="ctr"/>
            <a:r>
              <a:rPr lang="en-US" b="1" dirty="0">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E69E1BA8-3B3D-D54B-93CF-7C7AFB33BACA}"/>
              </a:ext>
            </a:extLst>
          </p:cNvPr>
          <p:cNvSpPr txBox="1"/>
          <p:nvPr/>
        </p:nvSpPr>
        <p:spPr>
          <a:xfrm>
            <a:off x="2060064" y="4086441"/>
            <a:ext cx="1566454" cy="523220"/>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Family Medicine</a:t>
            </a:r>
          </a:p>
          <a:p>
            <a:pPr algn="ctr"/>
            <a:r>
              <a:rPr lang="en-US" b="1" dirty="0">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0DE76AB7-DDE5-0C47-BE15-B30618C10CC4}"/>
              </a:ext>
            </a:extLst>
          </p:cNvPr>
          <p:cNvSpPr txBox="1"/>
          <p:nvPr/>
        </p:nvSpPr>
        <p:spPr>
          <a:xfrm>
            <a:off x="3318690" y="2311400"/>
            <a:ext cx="732893"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Other</a:t>
            </a:r>
          </a:p>
          <a:p>
            <a:pPr algn="ctr"/>
            <a:r>
              <a:rPr lang="en-US" sz="1600" b="1" dirty="0">
                <a:latin typeface="Arial" panose="020B0604020202020204" pitchFamily="34" charset="0"/>
                <a:cs typeface="Arial" panose="020B0604020202020204" pitchFamily="34" charset="0"/>
              </a:rPr>
              <a:t>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434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err="1"/>
              <a:t>Prebrief</a:t>
            </a:r>
            <a:endParaRPr b="1" dirty="0"/>
          </a:p>
        </p:txBody>
      </p:sp>
      <p:graphicFrame>
        <p:nvGraphicFramePr>
          <p:cNvPr id="3" name="Chart 2">
            <a:extLst>
              <a:ext uri="{FF2B5EF4-FFF2-40B4-BE49-F238E27FC236}">
                <a16:creationId xmlns:a16="http://schemas.microsoft.com/office/drawing/2014/main" id="{A13C32C5-C537-1648-A6E5-D6F61DD04332}"/>
              </a:ext>
            </a:extLst>
          </p:cNvPr>
          <p:cNvGraphicFramePr/>
          <p:nvPr>
            <p:extLst>
              <p:ext uri="{D42A27DB-BD31-4B8C-83A1-F6EECF244321}">
                <p14:modId xmlns:p14="http://schemas.microsoft.com/office/powerpoint/2010/main" val="3829303526"/>
              </p:ext>
            </p:extLst>
          </p:nvPr>
        </p:nvGraphicFramePr>
        <p:xfrm>
          <a:off x="1412861" y="77113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8294310-2C1D-4C47-AD4B-48CF21FC6F7C}"/>
              </a:ext>
            </a:extLst>
          </p:cNvPr>
          <p:cNvSpPr txBox="1"/>
          <p:nvPr/>
        </p:nvSpPr>
        <p:spPr>
          <a:xfrm>
            <a:off x="3408183" y="2571750"/>
            <a:ext cx="298480" cy="338554"/>
          </a:xfrm>
          <a:prstGeom prst="rect">
            <a:avLst/>
          </a:prstGeom>
          <a:noFill/>
        </p:spPr>
        <p:txBody>
          <a:bodyPr wrap="none" rtlCol="0">
            <a:spAutoFit/>
          </a:bodyPr>
          <a:lstStyle/>
          <a:p>
            <a:r>
              <a:rPr lang="en-US" sz="1600" b="1" dirty="0"/>
              <a:t>2</a:t>
            </a:r>
          </a:p>
        </p:txBody>
      </p:sp>
      <p:sp>
        <p:nvSpPr>
          <p:cNvPr id="7" name="TextBox 6">
            <a:extLst>
              <a:ext uri="{FF2B5EF4-FFF2-40B4-BE49-F238E27FC236}">
                <a16:creationId xmlns:a16="http://schemas.microsoft.com/office/drawing/2014/main" id="{F28CF471-77FF-0943-AD72-DFF4F57707FA}"/>
              </a:ext>
            </a:extLst>
          </p:cNvPr>
          <p:cNvSpPr txBox="1"/>
          <p:nvPr/>
        </p:nvSpPr>
        <p:spPr>
          <a:xfrm>
            <a:off x="3258943" y="3378322"/>
            <a:ext cx="298480" cy="338554"/>
          </a:xfrm>
          <a:prstGeom prst="rect">
            <a:avLst/>
          </a:prstGeom>
          <a:noFill/>
        </p:spPr>
        <p:txBody>
          <a:bodyPr wrap="none" rtlCol="0">
            <a:spAutoFit/>
          </a:bodyPr>
          <a:lstStyle/>
          <a:p>
            <a:r>
              <a:rPr lang="en-US" sz="1600" b="1" dirty="0"/>
              <a:t>0</a:t>
            </a:r>
          </a:p>
        </p:txBody>
      </p:sp>
      <p:sp>
        <p:nvSpPr>
          <p:cNvPr id="8" name="TextBox 7">
            <a:extLst>
              <a:ext uri="{FF2B5EF4-FFF2-40B4-BE49-F238E27FC236}">
                <a16:creationId xmlns:a16="http://schemas.microsoft.com/office/drawing/2014/main" id="{63FB73EE-DE6A-E94B-862C-3E7A5F249AFD}"/>
              </a:ext>
            </a:extLst>
          </p:cNvPr>
          <p:cNvSpPr txBox="1"/>
          <p:nvPr/>
        </p:nvSpPr>
        <p:spPr>
          <a:xfrm>
            <a:off x="4914704" y="3547599"/>
            <a:ext cx="412292" cy="338554"/>
          </a:xfrm>
          <a:prstGeom prst="rect">
            <a:avLst/>
          </a:prstGeom>
          <a:noFill/>
        </p:spPr>
        <p:txBody>
          <a:bodyPr wrap="none" rtlCol="0">
            <a:spAutoFit/>
          </a:bodyPr>
          <a:lstStyle/>
          <a:p>
            <a:r>
              <a:rPr lang="en-US" sz="1600" b="1" dirty="0"/>
              <a:t>21</a:t>
            </a:r>
          </a:p>
        </p:txBody>
      </p:sp>
      <p:sp>
        <p:nvSpPr>
          <p:cNvPr id="9" name="TextBox 8">
            <a:extLst>
              <a:ext uri="{FF2B5EF4-FFF2-40B4-BE49-F238E27FC236}">
                <a16:creationId xmlns:a16="http://schemas.microsoft.com/office/drawing/2014/main" id="{2A801DB8-C2FC-2846-B4CC-C39521C5D8C4}"/>
              </a:ext>
            </a:extLst>
          </p:cNvPr>
          <p:cNvSpPr txBox="1"/>
          <p:nvPr/>
        </p:nvSpPr>
        <p:spPr>
          <a:xfrm>
            <a:off x="6924959" y="3776152"/>
            <a:ext cx="412292" cy="338554"/>
          </a:xfrm>
          <a:prstGeom prst="rect">
            <a:avLst/>
          </a:prstGeom>
          <a:noFill/>
        </p:spPr>
        <p:txBody>
          <a:bodyPr wrap="none" rtlCol="0">
            <a:spAutoFit/>
          </a:bodyPr>
          <a:lstStyle/>
          <a:p>
            <a:r>
              <a:rPr lang="en-US" sz="1600" b="1" dirty="0"/>
              <a:t>46</a:t>
            </a:r>
          </a:p>
        </p:txBody>
      </p:sp>
      <p:sp>
        <p:nvSpPr>
          <p:cNvPr id="11" name="TextBox 10">
            <a:extLst>
              <a:ext uri="{FF2B5EF4-FFF2-40B4-BE49-F238E27FC236}">
                <a16:creationId xmlns:a16="http://schemas.microsoft.com/office/drawing/2014/main" id="{4AC76628-8502-1C46-B346-456F93FD99B2}"/>
              </a:ext>
            </a:extLst>
          </p:cNvPr>
          <p:cNvSpPr txBox="1"/>
          <p:nvPr/>
        </p:nvSpPr>
        <p:spPr>
          <a:xfrm>
            <a:off x="5495839" y="2741027"/>
            <a:ext cx="412292" cy="338554"/>
          </a:xfrm>
          <a:prstGeom prst="rect">
            <a:avLst/>
          </a:prstGeom>
          <a:noFill/>
        </p:spPr>
        <p:txBody>
          <a:bodyPr wrap="none" rtlCol="0">
            <a:spAutoFit/>
          </a:bodyPr>
          <a:lstStyle/>
          <a:p>
            <a:r>
              <a:rPr lang="en-US" sz="1600" b="1" dirty="0"/>
              <a:t>28</a:t>
            </a:r>
          </a:p>
        </p:txBody>
      </p:sp>
      <p:sp>
        <p:nvSpPr>
          <p:cNvPr id="12" name="TextBox 11">
            <a:extLst>
              <a:ext uri="{FF2B5EF4-FFF2-40B4-BE49-F238E27FC236}">
                <a16:creationId xmlns:a16="http://schemas.microsoft.com/office/drawing/2014/main" id="{C4B013AC-9BE7-864D-8123-357BE2FCE44F}"/>
              </a:ext>
            </a:extLst>
          </p:cNvPr>
          <p:cNvSpPr txBox="1"/>
          <p:nvPr/>
        </p:nvSpPr>
        <p:spPr>
          <a:xfrm>
            <a:off x="6296204" y="2934904"/>
            <a:ext cx="412292" cy="338554"/>
          </a:xfrm>
          <a:prstGeom prst="rect">
            <a:avLst/>
          </a:prstGeom>
          <a:noFill/>
        </p:spPr>
        <p:txBody>
          <a:bodyPr wrap="none" rtlCol="0">
            <a:spAutoFit/>
          </a:bodyPr>
          <a:lstStyle/>
          <a:p>
            <a:r>
              <a:rPr lang="en-US" sz="1600" b="1" dirty="0"/>
              <a:t>37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33316" y="287542"/>
            <a:ext cx="7400521" cy="5933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Debrief</a:t>
            </a:r>
            <a:endParaRPr b="1" dirty="0"/>
          </a:p>
        </p:txBody>
      </p:sp>
      <p:graphicFrame>
        <p:nvGraphicFramePr>
          <p:cNvPr id="2" name="Chart 1">
            <a:extLst>
              <a:ext uri="{FF2B5EF4-FFF2-40B4-BE49-F238E27FC236}">
                <a16:creationId xmlns:a16="http://schemas.microsoft.com/office/drawing/2014/main" id="{51FB2425-535D-C743-A0B5-CF4A8C5415CB}"/>
              </a:ext>
            </a:extLst>
          </p:cNvPr>
          <p:cNvGraphicFramePr/>
          <p:nvPr>
            <p:extLst>
              <p:ext uri="{D42A27DB-BD31-4B8C-83A1-F6EECF244321}">
                <p14:modId xmlns:p14="http://schemas.microsoft.com/office/powerpoint/2010/main" val="2724719659"/>
              </p:ext>
            </p:extLst>
          </p:nvPr>
        </p:nvGraphicFramePr>
        <p:xfrm>
          <a:off x="1523999" y="91621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472BAD5-8D7F-E74A-8715-B5ED92906AE1}"/>
              </a:ext>
            </a:extLst>
          </p:cNvPr>
          <p:cNvSpPr txBox="1"/>
          <p:nvPr/>
        </p:nvSpPr>
        <p:spPr>
          <a:xfrm>
            <a:off x="3991820" y="3654833"/>
            <a:ext cx="284052" cy="307777"/>
          </a:xfrm>
          <a:prstGeom prst="rect">
            <a:avLst/>
          </a:prstGeom>
          <a:noFill/>
        </p:spPr>
        <p:txBody>
          <a:bodyPr wrap="none" rtlCol="0">
            <a:spAutoFit/>
          </a:bodyPr>
          <a:lstStyle/>
          <a:p>
            <a:r>
              <a:rPr lang="en-US" b="1" dirty="0"/>
              <a:t>0</a:t>
            </a:r>
          </a:p>
        </p:txBody>
      </p:sp>
      <p:sp>
        <p:nvSpPr>
          <p:cNvPr id="6" name="TextBox 5">
            <a:extLst>
              <a:ext uri="{FF2B5EF4-FFF2-40B4-BE49-F238E27FC236}">
                <a16:creationId xmlns:a16="http://schemas.microsoft.com/office/drawing/2014/main" id="{19328F2E-54F6-7745-9232-7DFD88E4A12A}"/>
              </a:ext>
            </a:extLst>
          </p:cNvPr>
          <p:cNvSpPr txBox="1"/>
          <p:nvPr/>
        </p:nvSpPr>
        <p:spPr>
          <a:xfrm>
            <a:off x="3991820" y="1027001"/>
            <a:ext cx="284052" cy="307777"/>
          </a:xfrm>
          <a:prstGeom prst="rect">
            <a:avLst/>
          </a:prstGeom>
          <a:noFill/>
        </p:spPr>
        <p:txBody>
          <a:bodyPr wrap="none" rtlCol="0">
            <a:spAutoFit/>
          </a:bodyPr>
          <a:lstStyle/>
          <a:p>
            <a:r>
              <a:rPr lang="en-US" b="1" dirty="0"/>
              <a:t>0</a:t>
            </a:r>
          </a:p>
        </p:txBody>
      </p:sp>
      <p:sp>
        <p:nvSpPr>
          <p:cNvPr id="7" name="TextBox 6">
            <a:extLst>
              <a:ext uri="{FF2B5EF4-FFF2-40B4-BE49-F238E27FC236}">
                <a16:creationId xmlns:a16="http://schemas.microsoft.com/office/drawing/2014/main" id="{AF2B51A6-BD4B-2245-B11B-57ED25898836}"/>
              </a:ext>
            </a:extLst>
          </p:cNvPr>
          <p:cNvSpPr txBox="1"/>
          <p:nvPr/>
        </p:nvSpPr>
        <p:spPr>
          <a:xfrm>
            <a:off x="4133577" y="2329455"/>
            <a:ext cx="284052" cy="307777"/>
          </a:xfrm>
          <a:prstGeom prst="rect">
            <a:avLst/>
          </a:prstGeom>
          <a:noFill/>
        </p:spPr>
        <p:txBody>
          <a:bodyPr wrap="none" rtlCol="0">
            <a:spAutoFit/>
          </a:bodyPr>
          <a:lstStyle/>
          <a:p>
            <a:r>
              <a:rPr lang="en-US" b="1" dirty="0"/>
              <a:t>1</a:t>
            </a:r>
          </a:p>
        </p:txBody>
      </p:sp>
      <p:sp>
        <p:nvSpPr>
          <p:cNvPr id="8" name="TextBox 7">
            <a:extLst>
              <a:ext uri="{FF2B5EF4-FFF2-40B4-BE49-F238E27FC236}">
                <a16:creationId xmlns:a16="http://schemas.microsoft.com/office/drawing/2014/main" id="{3CF8E547-E758-D946-977C-3AE95F703869}"/>
              </a:ext>
            </a:extLst>
          </p:cNvPr>
          <p:cNvSpPr txBox="1"/>
          <p:nvPr/>
        </p:nvSpPr>
        <p:spPr>
          <a:xfrm>
            <a:off x="4133577" y="1689690"/>
            <a:ext cx="284052" cy="307777"/>
          </a:xfrm>
          <a:prstGeom prst="rect">
            <a:avLst/>
          </a:prstGeom>
          <a:noFill/>
        </p:spPr>
        <p:txBody>
          <a:bodyPr wrap="none" rtlCol="0">
            <a:spAutoFit/>
          </a:bodyPr>
          <a:lstStyle/>
          <a:p>
            <a:r>
              <a:rPr lang="en-US" b="1" dirty="0"/>
              <a:t>1</a:t>
            </a:r>
          </a:p>
        </p:txBody>
      </p:sp>
      <p:sp>
        <p:nvSpPr>
          <p:cNvPr id="9" name="TextBox 8">
            <a:extLst>
              <a:ext uri="{FF2B5EF4-FFF2-40B4-BE49-F238E27FC236}">
                <a16:creationId xmlns:a16="http://schemas.microsoft.com/office/drawing/2014/main" id="{913EE2F8-423A-5A47-ABF4-80014177159F}"/>
              </a:ext>
            </a:extLst>
          </p:cNvPr>
          <p:cNvSpPr txBox="1"/>
          <p:nvPr/>
        </p:nvSpPr>
        <p:spPr>
          <a:xfrm>
            <a:off x="4133577" y="2992144"/>
            <a:ext cx="284052" cy="307777"/>
          </a:xfrm>
          <a:prstGeom prst="rect">
            <a:avLst/>
          </a:prstGeom>
          <a:noFill/>
        </p:spPr>
        <p:txBody>
          <a:bodyPr wrap="none" rtlCol="0">
            <a:spAutoFit/>
          </a:bodyPr>
          <a:lstStyle/>
          <a:p>
            <a:r>
              <a:rPr lang="en-US" b="1" dirty="0"/>
              <a:t>1</a:t>
            </a:r>
          </a:p>
        </p:txBody>
      </p:sp>
      <p:sp>
        <p:nvSpPr>
          <p:cNvPr id="10" name="TextBox 9">
            <a:extLst>
              <a:ext uri="{FF2B5EF4-FFF2-40B4-BE49-F238E27FC236}">
                <a16:creationId xmlns:a16="http://schemas.microsoft.com/office/drawing/2014/main" id="{45543530-FA08-E44C-8E0F-ACDD32322730}"/>
              </a:ext>
            </a:extLst>
          </p:cNvPr>
          <p:cNvSpPr txBox="1"/>
          <p:nvPr/>
        </p:nvSpPr>
        <p:spPr>
          <a:xfrm>
            <a:off x="4468419" y="1180889"/>
            <a:ext cx="383438" cy="307777"/>
          </a:xfrm>
          <a:prstGeom prst="rect">
            <a:avLst/>
          </a:prstGeom>
          <a:noFill/>
        </p:spPr>
        <p:txBody>
          <a:bodyPr wrap="none" rtlCol="0">
            <a:spAutoFit/>
          </a:bodyPr>
          <a:lstStyle/>
          <a:p>
            <a:r>
              <a:rPr lang="en-US" b="1" dirty="0"/>
              <a:t>10</a:t>
            </a:r>
          </a:p>
        </p:txBody>
      </p:sp>
      <p:sp>
        <p:nvSpPr>
          <p:cNvPr id="11" name="TextBox 10">
            <a:extLst>
              <a:ext uri="{FF2B5EF4-FFF2-40B4-BE49-F238E27FC236}">
                <a16:creationId xmlns:a16="http://schemas.microsoft.com/office/drawing/2014/main" id="{32FDD9B1-7261-2E4D-BB4B-E17ADD3822B9}"/>
              </a:ext>
            </a:extLst>
          </p:cNvPr>
          <p:cNvSpPr txBox="1"/>
          <p:nvPr/>
        </p:nvSpPr>
        <p:spPr>
          <a:xfrm>
            <a:off x="6756998" y="1381913"/>
            <a:ext cx="383438" cy="307777"/>
          </a:xfrm>
          <a:prstGeom prst="rect">
            <a:avLst/>
          </a:prstGeom>
          <a:noFill/>
        </p:spPr>
        <p:txBody>
          <a:bodyPr wrap="none" rtlCol="0">
            <a:spAutoFit/>
          </a:bodyPr>
          <a:lstStyle/>
          <a:p>
            <a:r>
              <a:rPr lang="en-US" b="1" dirty="0"/>
              <a:t>57</a:t>
            </a:r>
          </a:p>
        </p:txBody>
      </p:sp>
      <p:sp>
        <p:nvSpPr>
          <p:cNvPr id="12" name="TextBox 11">
            <a:extLst>
              <a:ext uri="{FF2B5EF4-FFF2-40B4-BE49-F238E27FC236}">
                <a16:creationId xmlns:a16="http://schemas.microsoft.com/office/drawing/2014/main" id="{AA2A2D96-1C3A-E343-B4CD-90CA960F6CA8}"/>
              </a:ext>
            </a:extLst>
          </p:cNvPr>
          <p:cNvSpPr txBox="1"/>
          <p:nvPr/>
        </p:nvSpPr>
        <p:spPr>
          <a:xfrm>
            <a:off x="4581384" y="1821462"/>
            <a:ext cx="383438" cy="307777"/>
          </a:xfrm>
          <a:prstGeom prst="rect">
            <a:avLst/>
          </a:prstGeom>
          <a:noFill/>
        </p:spPr>
        <p:txBody>
          <a:bodyPr wrap="none" rtlCol="0">
            <a:spAutoFit/>
          </a:bodyPr>
          <a:lstStyle/>
          <a:p>
            <a:r>
              <a:rPr lang="en-US" b="1" dirty="0"/>
              <a:t>12</a:t>
            </a:r>
          </a:p>
        </p:txBody>
      </p:sp>
      <p:sp>
        <p:nvSpPr>
          <p:cNvPr id="13" name="TextBox 12">
            <a:extLst>
              <a:ext uri="{FF2B5EF4-FFF2-40B4-BE49-F238E27FC236}">
                <a16:creationId xmlns:a16="http://schemas.microsoft.com/office/drawing/2014/main" id="{D741ECEF-1B61-9241-B73F-FC0F43EE9670}"/>
              </a:ext>
            </a:extLst>
          </p:cNvPr>
          <p:cNvSpPr txBox="1"/>
          <p:nvPr/>
        </p:nvSpPr>
        <p:spPr>
          <a:xfrm>
            <a:off x="6825393" y="3987629"/>
            <a:ext cx="383438" cy="307777"/>
          </a:xfrm>
          <a:prstGeom prst="rect">
            <a:avLst/>
          </a:prstGeom>
          <a:noFill/>
        </p:spPr>
        <p:txBody>
          <a:bodyPr wrap="none" rtlCol="0">
            <a:spAutoFit/>
          </a:bodyPr>
          <a:lstStyle/>
          <a:p>
            <a:r>
              <a:rPr lang="en-US" b="1" dirty="0"/>
              <a:t>58</a:t>
            </a:r>
          </a:p>
        </p:txBody>
      </p:sp>
      <p:sp>
        <p:nvSpPr>
          <p:cNvPr id="14" name="TextBox 13">
            <a:extLst>
              <a:ext uri="{FF2B5EF4-FFF2-40B4-BE49-F238E27FC236}">
                <a16:creationId xmlns:a16="http://schemas.microsoft.com/office/drawing/2014/main" id="{1EAFA613-566E-7643-B876-DF451E92DF52}"/>
              </a:ext>
            </a:extLst>
          </p:cNvPr>
          <p:cNvSpPr txBox="1"/>
          <p:nvPr/>
        </p:nvSpPr>
        <p:spPr>
          <a:xfrm>
            <a:off x="6633674" y="2048716"/>
            <a:ext cx="383438" cy="307777"/>
          </a:xfrm>
          <a:prstGeom prst="rect">
            <a:avLst/>
          </a:prstGeom>
          <a:noFill/>
        </p:spPr>
        <p:txBody>
          <a:bodyPr wrap="none" rtlCol="0">
            <a:spAutoFit/>
          </a:bodyPr>
          <a:lstStyle/>
          <a:p>
            <a:r>
              <a:rPr lang="en-US" b="1" dirty="0"/>
              <a:t>54</a:t>
            </a:r>
          </a:p>
        </p:txBody>
      </p:sp>
      <p:sp>
        <p:nvSpPr>
          <p:cNvPr id="15" name="TextBox 14">
            <a:extLst>
              <a:ext uri="{FF2B5EF4-FFF2-40B4-BE49-F238E27FC236}">
                <a16:creationId xmlns:a16="http://schemas.microsoft.com/office/drawing/2014/main" id="{AF0B783D-2293-0341-9E6A-7BB8364ADA9C}"/>
              </a:ext>
            </a:extLst>
          </p:cNvPr>
          <p:cNvSpPr txBox="1"/>
          <p:nvPr/>
        </p:nvSpPr>
        <p:spPr>
          <a:xfrm>
            <a:off x="4691144" y="2483343"/>
            <a:ext cx="383438" cy="307777"/>
          </a:xfrm>
          <a:prstGeom prst="rect">
            <a:avLst/>
          </a:prstGeom>
          <a:noFill/>
        </p:spPr>
        <p:txBody>
          <a:bodyPr wrap="none" rtlCol="0">
            <a:spAutoFit/>
          </a:bodyPr>
          <a:lstStyle/>
          <a:p>
            <a:r>
              <a:rPr lang="en-US" b="1" dirty="0"/>
              <a:t>14</a:t>
            </a:r>
          </a:p>
        </p:txBody>
      </p:sp>
      <p:sp>
        <p:nvSpPr>
          <p:cNvPr id="16" name="TextBox 15">
            <a:extLst>
              <a:ext uri="{FF2B5EF4-FFF2-40B4-BE49-F238E27FC236}">
                <a16:creationId xmlns:a16="http://schemas.microsoft.com/office/drawing/2014/main" id="{D7854236-4725-0146-9BEA-72491C9505BA}"/>
              </a:ext>
            </a:extLst>
          </p:cNvPr>
          <p:cNvSpPr txBox="1"/>
          <p:nvPr/>
        </p:nvSpPr>
        <p:spPr>
          <a:xfrm>
            <a:off x="6565279" y="2684278"/>
            <a:ext cx="383438" cy="307777"/>
          </a:xfrm>
          <a:prstGeom prst="rect">
            <a:avLst/>
          </a:prstGeom>
          <a:noFill/>
        </p:spPr>
        <p:txBody>
          <a:bodyPr wrap="none" rtlCol="0">
            <a:spAutoFit/>
          </a:bodyPr>
          <a:lstStyle/>
          <a:p>
            <a:r>
              <a:rPr lang="en-US" b="1" dirty="0"/>
              <a:t>52</a:t>
            </a:r>
          </a:p>
        </p:txBody>
      </p:sp>
      <p:sp>
        <p:nvSpPr>
          <p:cNvPr id="17" name="TextBox 16">
            <a:extLst>
              <a:ext uri="{FF2B5EF4-FFF2-40B4-BE49-F238E27FC236}">
                <a16:creationId xmlns:a16="http://schemas.microsoft.com/office/drawing/2014/main" id="{2F103E0F-59D9-1043-8FA9-8A51E4A9CED6}"/>
              </a:ext>
            </a:extLst>
          </p:cNvPr>
          <p:cNvSpPr txBox="1"/>
          <p:nvPr/>
        </p:nvSpPr>
        <p:spPr>
          <a:xfrm>
            <a:off x="6750054" y="3347056"/>
            <a:ext cx="383438" cy="307777"/>
          </a:xfrm>
          <a:prstGeom prst="rect">
            <a:avLst/>
          </a:prstGeom>
          <a:noFill/>
        </p:spPr>
        <p:txBody>
          <a:bodyPr wrap="none" rtlCol="0">
            <a:spAutoFit/>
          </a:bodyPr>
          <a:lstStyle/>
          <a:p>
            <a:r>
              <a:rPr lang="en-US" b="1" dirty="0"/>
              <a:t>56</a:t>
            </a:r>
          </a:p>
        </p:txBody>
      </p:sp>
      <p:sp>
        <p:nvSpPr>
          <p:cNvPr id="18" name="TextBox 17">
            <a:extLst>
              <a:ext uri="{FF2B5EF4-FFF2-40B4-BE49-F238E27FC236}">
                <a16:creationId xmlns:a16="http://schemas.microsoft.com/office/drawing/2014/main" id="{31A2DD21-9641-844A-92B0-B020A0C8AA95}"/>
              </a:ext>
            </a:extLst>
          </p:cNvPr>
          <p:cNvSpPr txBox="1"/>
          <p:nvPr/>
        </p:nvSpPr>
        <p:spPr>
          <a:xfrm>
            <a:off x="4513902" y="3145224"/>
            <a:ext cx="383438" cy="307777"/>
          </a:xfrm>
          <a:prstGeom prst="rect">
            <a:avLst/>
          </a:prstGeom>
          <a:noFill/>
        </p:spPr>
        <p:txBody>
          <a:bodyPr wrap="none" rtlCol="0">
            <a:spAutoFit/>
          </a:bodyPr>
          <a:lstStyle/>
          <a:p>
            <a:r>
              <a:rPr lang="en-US" b="1" dirty="0"/>
              <a:t>10</a:t>
            </a:r>
          </a:p>
        </p:txBody>
      </p:sp>
      <p:sp>
        <p:nvSpPr>
          <p:cNvPr id="19" name="TextBox 18">
            <a:extLst>
              <a:ext uri="{FF2B5EF4-FFF2-40B4-BE49-F238E27FC236}">
                <a16:creationId xmlns:a16="http://schemas.microsoft.com/office/drawing/2014/main" id="{DEA23E54-CDF1-0747-BFE4-3C5725E71ABE}"/>
              </a:ext>
            </a:extLst>
          </p:cNvPr>
          <p:cNvSpPr txBox="1"/>
          <p:nvPr/>
        </p:nvSpPr>
        <p:spPr>
          <a:xfrm>
            <a:off x="4450949" y="3798360"/>
            <a:ext cx="284052" cy="307777"/>
          </a:xfrm>
          <a:prstGeom prst="rect">
            <a:avLst/>
          </a:prstGeom>
          <a:noFill/>
        </p:spPr>
        <p:txBody>
          <a:bodyPr wrap="none" rtlCol="0">
            <a:spAutoFit/>
          </a:bodyPr>
          <a:lstStyle/>
          <a:p>
            <a:r>
              <a:rPr lang="en-US" b="1" dirty="0"/>
              <a:t>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12724" y="59755"/>
            <a:ext cx="1684369" cy="5529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Students</a:t>
            </a:r>
            <a:endParaRPr sz="2000" b="1" dirty="0"/>
          </a:p>
        </p:txBody>
      </p:sp>
      <p:graphicFrame>
        <p:nvGraphicFramePr>
          <p:cNvPr id="2" name="Chart 1">
            <a:extLst>
              <a:ext uri="{FF2B5EF4-FFF2-40B4-BE49-F238E27FC236}">
                <a16:creationId xmlns:a16="http://schemas.microsoft.com/office/drawing/2014/main" id="{43DA9F78-B5E6-C547-9B92-0F781B6C5930}"/>
              </a:ext>
            </a:extLst>
          </p:cNvPr>
          <p:cNvGraphicFramePr/>
          <p:nvPr>
            <p:extLst>
              <p:ext uri="{D42A27DB-BD31-4B8C-83A1-F6EECF244321}">
                <p14:modId xmlns:p14="http://schemas.microsoft.com/office/powerpoint/2010/main" val="102108544"/>
              </p:ext>
            </p:extLst>
          </p:nvPr>
        </p:nvGraphicFramePr>
        <p:xfrm>
          <a:off x="706056" y="409148"/>
          <a:ext cx="8148577" cy="46745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7" name="Google Shape;135;p26">
            <a:extLst>
              <a:ext uri="{FF2B5EF4-FFF2-40B4-BE49-F238E27FC236}">
                <a16:creationId xmlns:a16="http://schemas.microsoft.com/office/drawing/2014/main" id="{9D57F528-1552-5C45-9263-BFBAB7C11FF7}"/>
              </a:ext>
            </a:extLst>
          </p:cNvPr>
          <p:cNvSpPr txBox="1">
            <a:spLocks noGrp="1"/>
          </p:cNvSpPr>
          <p:nvPr>
            <p:ph type="title"/>
          </p:nvPr>
        </p:nvSpPr>
        <p:spPr>
          <a:xfrm>
            <a:off x="112724" y="59755"/>
            <a:ext cx="1684369" cy="5529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Students</a:t>
            </a:r>
            <a:endParaRPr sz="2000" b="1" dirty="0"/>
          </a:p>
        </p:txBody>
      </p:sp>
      <p:graphicFrame>
        <p:nvGraphicFramePr>
          <p:cNvPr id="6" name="Chart 5">
            <a:extLst>
              <a:ext uri="{FF2B5EF4-FFF2-40B4-BE49-F238E27FC236}">
                <a16:creationId xmlns:a16="http://schemas.microsoft.com/office/drawing/2014/main" id="{0F659EDC-FAD3-5B48-844E-E384F7AFA224}"/>
              </a:ext>
            </a:extLst>
          </p:cNvPr>
          <p:cNvGraphicFramePr/>
          <p:nvPr>
            <p:extLst>
              <p:ext uri="{D42A27DB-BD31-4B8C-83A1-F6EECF244321}">
                <p14:modId xmlns:p14="http://schemas.microsoft.com/office/powerpoint/2010/main" val="2833415319"/>
              </p:ext>
            </p:extLst>
          </p:nvPr>
        </p:nvGraphicFramePr>
        <p:xfrm>
          <a:off x="1524000" y="635055"/>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35;p26">
            <a:extLst>
              <a:ext uri="{FF2B5EF4-FFF2-40B4-BE49-F238E27FC236}">
                <a16:creationId xmlns:a16="http://schemas.microsoft.com/office/drawing/2014/main" id="{7EB10CC6-D0B4-5846-8A30-D72EDCF436EA}"/>
              </a:ext>
            </a:extLst>
          </p:cNvPr>
          <p:cNvSpPr txBox="1">
            <a:spLocks noGrp="1"/>
          </p:cNvSpPr>
          <p:nvPr>
            <p:ph type="title"/>
          </p:nvPr>
        </p:nvSpPr>
        <p:spPr>
          <a:xfrm>
            <a:off x="112724" y="59755"/>
            <a:ext cx="1684369" cy="5529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Facilitators</a:t>
            </a:r>
            <a:endParaRPr sz="2000" b="1" dirty="0"/>
          </a:p>
        </p:txBody>
      </p:sp>
      <p:graphicFrame>
        <p:nvGraphicFramePr>
          <p:cNvPr id="5" name="Chart 4">
            <a:extLst>
              <a:ext uri="{FF2B5EF4-FFF2-40B4-BE49-F238E27FC236}">
                <a16:creationId xmlns:a16="http://schemas.microsoft.com/office/drawing/2014/main" id="{E4576299-3BDE-464B-9166-345F8D9B8CFC}"/>
              </a:ext>
            </a:extLst>
          </p:cNvPr>
          <p:cNvGraphicFramePr/>
          <p:nvPr>
            <p:extLst>
              <p:ext uri="{D42A27DB-BD31-4B8C-83A1-F6EECF244321}">
                <p14:modId xmlns:p14="http://schemas.microsoft.com/office/powerpoint/2010/main" val="1800509778"/>
              </p:ext>
            </p:extLst>
          </p:nvPr>
        </p:nvGraphicFramePr>
        <p:xfrm>
          <a:off x="1524000" y="658205"/>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4AE3EFD-4B6B-3547-B5B8-AB675CA4D7E9}"/>
              </a:ext>
            </a:extLst>
          </p:cNvPr>
          <p:cNvGraphicFramePr/>
          <p:nvPr>
            <p:extLst>
              <p:ext uri="{D42A27DB-BD31-4B8C-83A1-F6EECF244321}">
                <p14:modId xmlns:p14="http://schemas.microsoft.com/office/powerpoint/2010/main" val="1541396893"/>
              </p:ext>
            </p:extLst>
          </p:nvPr>
        </p:nvGraphicFramePr>
        <p:xfrm>
          <a:off x="1524000" y="76805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135;p26">
            <a:extLst>
              <a:ext uri="{FF2B5EF4-FFF2-40B4-BE49-F238E27FC236}">
                <a16:creationId xmlns:a16="http://schemas.microsoft.com/office/drawing/2014/main" id="{7777802C-7698-4F49-8F3D-E2102BE8FC04}"/>
              </a:ext>
            </a:extLst>
          </p:cNvPr>
          <p:cNvSpPr txBox="1">
            <a:spLocks/>
          </p:cNvSpPr>
          <p:nvPr/>
        </p:nvSpPr>
        <p:spPr>
          <a:xfrm>
            <a:off x="112724" y="59755"/>
            <a:ext cx="3394405" cy="5529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dirty="0"/>
              <a:t>Net Promoter Score (NPS)</a:t>
            </a:r>
          </a:p>
        </p:txBody>
      </p:sp>
      <p:sp>
        <p:nvSpPr>
          <p:cNvPr id="7" name="TextBox 6">
            <a:extLst>
              <a:ext uri="{FF2B5EF4-FFF2-40B4-BE49-F238E27FC236}">
                <a16:creationId xmlns:a16="http://schemas.microsoft.com/office/drawing/2014/main" id="{D4A97AD6-EF4E-E144-BD19-FD39B859AEF1}"/>
              </a:ext>
            </a:extLst>
          </p:cNvPr>
          <p:cNvSpPr txBox="1"/>
          <p:nvPr/>
        </p:nvSpPr>
        <p:spPr>
          <a:xfrm>
            <a:off x="5926238" y="3842795"/>
            <a:ext cx="383438" cy="307777"/>
          </a:xfrm>
          <a:prstGeom prst="rect">
            <a:avLst/>
          </a:prstGeom>
          <a:noFill/>
        </p:spPr>
        <p:txBody>
          <a:bodyPr wrap="none" rtlCol="0">
            <a:spAutoFit/>
          </a:bodyPr>
          <a:lstStyle/>
          <a:p>
            <a:r>
              <a:rPr lang="en-US" b="1" dirty="0"/>
              <a:t>41</a:t>
            </a:r>
          </a:p>
        </p:txBody>
      </p:sp>
      <p:sp>
        <p:nvSpPr>
          <p:cNvPr id="10" name="TextBox 9">
            <a:extLst>
              <a:ext uri="{FF2B5EF4-FFF2-40B4-BE49-F238E27FC236}">
                <a16:creationId xmlns:a16="http://schemas.microsoft.com/office/drawing/2014/main" id="{B6F5731B-1715-F840-B75B-9F2D733B9DB8}"/>
              </a:ext>
            </a:extLst>
          </p:cNvPr>
          <p:cNvSpPr txBox="1"/>
          <p:nvPr/>
        </p:nvSpPr>
        <p:spPr>
          <a:xfrm>
            <a:off x="7153154" y="3595062"/>
            <a:ext cx="383438" cy="307777"/>
          </a:xfrm>
          <a:prstGeom prst="rect">
            <a:avLst/>
          </a:prstGeom>
          <a:noFill/>
        </p:spPr>
        <p:txBody>
          <a:bodyPr wrap="none" rtlCol="0">
            <a:spAutoFit/>
          </a:bodyPr>
          <a:lstStyle/>
          <a:p>
            <a:r>
              <a:rPr lang="en-US" b="1" dirty="0"/>
              <a:t>66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Limiting Factors</a:t>
            </a:r>
            <a:endParaRPr b="1" dirty="0"/>
          </a:p>
        </p:txBody>
      </p:sp>
      <p:sp>
        <p:nvSpPr>
          <p:cNvPr id="176" name="Google Shape;17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Smaller groups preferred</a:t>
            </a:r>
            <a:endParaRPr dirty="0"/>
          </a:p>
          <a:p>
            <a:pPr marL="457200" lvl="0" indent="-342900" algn="l" rtl="0">
              <a:spcBef>
                <a:spcPts val="0"/>
              </a:spcBef>
              <a:spcAft>
                <a:spcPts val="0"/>
              </a:spcAft>
              <a:buSzPts val="1800"/>
              <a:buChar char="-"/>
            </a:pPr>
            <a:r>
              <a:rPr lang="en" dirty="0"/>
              <a:t>Difficult to communicate over each other at times</a:t>
            </a:r>
            <a:endParaRPr dirty="0"/>
          </a:p>
          <a:p>
            <a:pPr marL="457200" lvl="0" indent="-342900" algn="l" rtl="0">
              <a:spcBef>
                <a:spcPts val="0"/>
              </a:spcBef>
              <a:spcAft>
                <a:spcPts val="0"/>
              </a:spcAft>
              <a:buSzPts val="1800"/>
              <a:buChar char="-"/>
            </a:pPr>
            <a:r>
              <a:rPr lang="en" dirty="0"/>
              <a:t>Structure and expectations were necessary</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Growth Opportunities</a:t>
            </a:r>
            <a:endParaRPr b="1" dirty="0"/>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solidFill>
                  <a:schemeClr val="tx1"/>
                </a:solidFill>
              </a:rPr>
              <a:t>Family centered communication challenging</a:t>
            </a:r>
          </a:p>
          <a:p>
            <a:pPr lvl="1" indent="-342900">
              <a:spcBef>
                <a:spcPts val="0"/>
              </a:spcBef>
              <a:buSzPts val="1800"/>
              <a:buChar char="-"/>
            </a:pPr>
            <a:r>
              <a:rPr lang="en-US" dirty="0">
                <a:solidFill>
                  <a:schemeClr val="bg2"/>
                </a:solidFill>
              </a:rPr>
              <a:t>“I think practicing family centered care might not be the best task to practice with </a:t>
            </a:r>
            <a:r>
              <a:rPr lang="en-US" dirty="0" err="1">
                <a:solidFill>
                  <a:schemeClr val="bg2"/>
                </a:solidFill>
              </a:rPr>
              <a:t>telesimulation</a:t>
            </a:r>
            <a:r>
              <a:rPr lang="en-US" dirty="0">
                <a:solidFill>
                  <a:schemeClr val="bg2"/>
                </a:solidFill>
              </a:rPr>
              <a:t> - it was hard to not talk over each other. Break out rooms?” (F15). </a:t>
            </a:r>
          </a:p>
          <a:p>
            <a:pPr marL="114300" lvl="0" indent="0" algn="l" rtl="0">
              <a:spcBef>
                <a:spcPts val="0"/>
              </a:spcBef>
              <a:spcAft>
                <a:spcPts val="0"/>
              </a:spcAft>
              <a:buSzPts val="1800"/>
              <a:buNone/>
            </a:pPr>
            <a:endParaRPr lang="en" dirty="0"/>
          </a:p>
          <a:p>
            <a:pPr marL="457200" lvl="0" indent="-342900" algn="l" rtl="0">
              <a:spcBef>
                <a:spcPts val="0"/>
              </a:spcBef>
              <a:spcAft>
                <a:spcPts val="0"/>
              </a:spcAft>
              <a:buSzPts val="1800"/>
              <a:buChar char="-"/>
            </a:pPr>
            <a:r>
              <a:rPr lang="en" dirty="0">
                <a:solidFill>
                  <a:schemeClr val="tx1"/>
                </a:solidFill>
              </a:rPr>
              <a:t>More sophisticated video with more branch points</a:t>
            </a:r>
          </a:p>
          <a:p>
            <a:pPr lvl="1" indent="-342900">
              <a:spcBef>
                <a:spcPts val="0"/>
              </a:spcBef>
              <a:buSzPts val="1800"/>
              <a:buChar char="-"/>
            </a:pPr>
            <a:r>
              <a:rPr lang="en-US" dirty="0">
                <a:solidFill>
                  <a:schemeClr val="bg2"/>
                </a:solidFill>
              </a:rPr>
              <a:t>“Consider making ways to make video more engaging / reactive to participant sim: One video is the image - change the participant still/video image” (F30) </a:t>
            </a:r>
          </a:p>
          <a:p>
            <a:pPr lvl="1" indent="-342900">
              <a:spcBef>
                <a:spcPts val="0"/>
              </a:spcBef>
              <a:buSzPts val="1800"/>
              <a:buChar char="-"/>
            </a:pPr>
            <a:r>
              <a:rPr lang="en-US" dirty="0">
                <a:solidFill>
                  <a:schemeClr val="bg2"/>
                </a:solidFill>
              </a:rPr>
              <a:t>“Improve video to include interventions” (F27). </a:t>
            </a:r>
          </a:p>
          <a:p>
            <a:pPr lvl="1" indent="-342900">
              <a:spcBef>
                <a:spcPts val="0"/>
              </a:spcBef>
              <a:buSzPts val="1800"/>
              <a:buChar char="-"/>
            </a:pPr>
            <a:r>
              <a:rPr lang="en-US" dirty="0">
                <a:solidFill>
                  <a:schemeClr val="bg2"/>
                </a:solidFill>
              </a:rPr>
              <a:t>“The linear, non-responsive nature of the video components [was challenging]…[This] is unfortunately a limitation of the format of the session.  I am not sure of the feasibility of creating a pre-made simulation such as this with "branch points" or other forms of response to the interventions initiated by the team…That said, for a relatively simple case like seizure, it worked for our group, as there were not a lot of different roads to go down and our team generally identified and performed the proper steps in the expected order” (F32)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Conclusion</a:t>
            </a:r>
            <a:endParaRPr b="1" dirty="0"/>
          </a:p>
        </p:txBody>
      </p:sp>
      <p:sp>
        <p:nvSpPr>
          <p:cNvPr id="6" name="Google Shape;176;p33">
            <a:extLst>
              <a:ext uri="{FF2B5EF4-FFF2-40B4-BE49-F238E27FC236}">
                <a16:creationId xmlns:a16="http://schemas.microsoft.com/office/drawing/2014/main" id="{E918787E-88C1-9847-975A-1CCF136821FF}"/>
              </a:ext>
            </a:extLst>
          </p:cNvPr>
          <p:cNvSpPr txBox="1">
            <a:spLocks noGrp="1"/>
          </p:cNvSpPr>
          <p:nvPr>
            <p:ph type="body" idx="1"/>
          </p:nvPr>
        </p:nvSpPr>
        <p:spPr>
          <a:xfrm>
            <a:off x="416688" y="1152475"/>
            <a:ext cx="8415611"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Feasible</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Acceptable</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Effective</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Promoted</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Low cost</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Easy to use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Introduction</a:t>
            </a:r>
            <a:endParaRPr b="1" dirty="0"/>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Simulation is an effective </a:t>
            </a:r>
            <a:r>
              <a:rPr lang="en-US" dirty="0"/>
              <a:t>way to:</a:t>
            </a:r>
          </a:p>
          <a:p>
            <a:pPr lvl="1" indent="-342900">
              <a:spcBef>
                <a:spcPts val="0"/>
              </a:spcBef>
              <a:buSzPts val="1800"/>
              <a:buChar char="-"/>
            </a:pPr>
            <a:r>
              <a:rPr lang="en-US" dirty="0"/>
              <a:t>Transfer medical knowledge</a:t>
            </a:r>
          </a:p>
          <a:p>
            <a:pPr lvl="1" indent="-342900">
              <a:spcBef>
                <a:spcPts val="0"/>
              </a:spcBef>
              <a:buSzPts val="1800"/>
              <a:buChar char="-"/>
            </a:pPr>
            <a:r>
              <a:rPr lang="en-US" dirty="0"/>
              <a:t>Develop teamwork/communication skills</a:t>
            </a:r>
          </a:p>
          <a:p>
            <a:pPr lvl="1" indent="-342900">
              <a:spcBef>
                <a:spcPts val="0"/>
              </a:spcBef>
              <a:buSzPts val="1800"/>
              <a:buChar char="-"/>
            </a:pPr>
            <a:r>
              <a:rPr lang="en-US" dirty="0"/>
              <a:t>Work on leadership</a:t>
            </a:r>
            <a:endParaRPr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COVID-19 pandemic introduces new challenges for training</a:t>
            </a:r>
          </a:p>
          <a:p>
            <a:pPr lvl="1" indent="-342900">
              <a:spcBef>
                <a:spcPts val="0"/>
              </a:spcBef>
              <a:buSzPts val="1800"/>
              <a:buChar char="-"/>
            </a:pPr>
            <a:r>
              <a:rPr lang="en" dirty="0"/>
              <a:t>People cannot all be in the same location</a:t>
            </a:r>
          </a:p>
          <a:p>
            <a:pPr marL="571500" lvl="1" indent="0">
              <a:spcBef>
                <a:spcPts val="0"/>
              </a:spcBef>
              <a:buSzPts val="1800"/>
              <a:buNone/>
            </a:pPr>
            <a:endParaRPr dirty="0"/>
          </a:p>
          <a:p>
            <a:pPr marL="0" lvl="0" indent="0" algn="l" rtl="0">
              <a:spcBef>
                <a:spcPts val="1600"/>
              </a:spcBef>
              <a:spcAft>
                <a:spcPts val="1600"/>
              </a:spcAft>
              <a:buNone/>
            </a:pPr>
            <a:r>
              <a:rPr lang="en" b="1" dirty="0"/>
              <a:t>Is a simplified version of </a:t>
            </a:r>
            <a:r>
              <a:rPr lang="en" b="1" dirty="0" err="1"/>
              <a:t>telesimulation</a:t>
            </a:r>
            <a:r>
              <a:rPr lang="en" b="1" dirty="0"/>
              <a:t> feasible and acceptable as a form of learning when learners are separated by distance?</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Next steps</a:t>
            </a:r>
            <a:endParaRPr b="1" dirty="0"/>
          </a:p>
        </p:txBody>
      </p:sp>
      <p:sp>
        <p:nvSpPr>
          <p:cNvPr id="5" name="Google Shape;176;p33">
            <a:extLst>
              <a:ext uri="{FF2B5EF4-FFF2-40B4-BE49-F238E27FC236}">
                <a16:creationId xmlns:a16="http://schemas.microsoft.com/office/drawing/2014/main" id="{94832443-96E0-A143-B7C8-285F46B2101C}"/>
              </a:ext>
            </a:extLst>
          </p:cNvPr>
          <p:cNvSpPr txBox="1">
            <a:spLocks noGrp="1"/>
          </p:cNvSpPr>
          <p:nvPr>
            <p:ph type="body" idx="1"/>
          </p:nvPr>
        </p:nvSpPr>
        <p:spPr>
          <a:xfrm>
            <a:off x="740780" y="1152475"/>
            <a:ext cx="809152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Adapt to feedback (choose your own adventure)</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Compare modalities</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Trial with novice facilitators</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Trial with different learners</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What is the best way to study the efficacy of </a:t>
            </a:r>
            <a:r>
              <a:rPr lang="en-US" dirty="0" err="1"/>
              <a:t>telesimulation</a:t>
            </a:r>
            <a:r>
              <a:rPr lang="en-US" dirty="0"/>
              <a:t> tools?</a:t>
            </a:r>
          </a:p>
        </p:txBody>
      </p:sp>
    </p:spTree>
    <p:extLst>
      <p:ext uri="{BB962C8B-B14F-4D97-AF65-F5344CB8AC3E}">
        <p14:creationId xmlns:p14="http://schemas.microsoft.com/office/powerpoint/2010/main" val="175790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Thank you</a:t>
            </a:r>
            <a:br>
              <a:rPr lang="en" b="1" dirty="0"/>
            </a:br>
            <a:br>
              <a:rPr lang="en" b="1" dirty="0"/>
            </a:br>
            <a:r>
              <a:rPr lang="en" b="1" dirty="0"/>
              <a:t>Questions?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ACEP </a:t>
            </a:r>
            <a:r>
              <a:rPr lang="en" b="1" dirty="0" err="1"/>
              <a:t>Simbox</a:t>
            </a:r>
            <a:endParaRPr b="1" dirty="0"/>
          </a:p>
        </p:txBody>
      </p:sp>
      <p:sp>
        <p:nvSpPr>
          <p:cNvPr id="72" name="Google Shape;72;p16"/>
          <p:cNvSpPr txBox="1">
            <a:spLocks noGrp="1"/>
          </p:cNvSpPr>
          <p:nvPr>
            <p:ph type="body" idx="1"/>
          </p:nvPr>
        </p:nvSpPr>
        <p:spPr>
          <a:xfrm>
            <a:off x="448975" y="3554350"/>
            <a:ext cx="8037900" cy="1002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dirty="0"/>
              <a:t>Developed pre- COVID-19 pandemic</a:t>
            </a:r>
            <a:endParaRPr sz="1500" dirty="0"/>
          </a:p>
          <a:p>
            <a:pPr marL="457200" lvl="0" indent="-323850" algn="l" rtl="0">
              <a:spcBef>
                <a:spcPts val="0"/>
              </a:spcBef>
              <a:spcAft>
                <a:spcPts val="0"/>
              </a:spcAft>
              <a:buSzPts val="1500"/>
              <a:buChar char="-"/>
            </a:pPr>
            <a:r>
              <a:rPr lang="en" sz="1500" dirty="0"/>
              <a:t>Free Open Access Medical Education (</a:t>
            </a:r>
            <a:r>
              <a:rPr lang="en" sz="1500" dirty="0" err="1"/>
              <a:t>FOAMed</a:t>
            </a:r>
            <a:r>
              <a:rPr lang="en" sz="1500" dirty="0"/>
              <a:t>)</a:t>
            </a:r>
            <a:endParaRPr sz="1500" dirty="0"/>
          </a:p>
          <a:p>
            <a:pPr marL="457200" lvl="0" indent="-323850" algn="l" rtl="0">
              <a:spcBef>
                <a:spcPts val="0"/>
              </a:spcBef>
              <a:spcAft>
                <a:spcPts val="0"/>
              </a:spcAft>
              <a:buSzPts val="1500"/>
              <a:buChar char="-"/>
            </a:pPr>
            <a:r>
              <a:rPr lang="en" sz="1500" dirty="0"/>
              <a:t>Low resource - no simulation lab, manikins, technologists or professional handlers</a:t>
            </a:r>
            <a:endParaRPr sz="1500" dirty="0"/>
          </a:p>
        </p:txBody>
      </p:sp>
      <p:pic>
        <p:nvPicPr>
          <p:cNvPr id="73" name="Google Shape;73;p16"/>
          <p:cNvPicPr preferRelativeResize="0"/>
          <p:nvPr/>
        </p:nvPicPr>
        <p:blipFill>
          <a:blip r:embed="rId3">
            <a:alphaModFix/>
          </a:blip>
          <a:stretch>
            <a:fillRect/>
          </a:stretch>
        </p:blipFill>
        <p:spPr>
          <a:xfrm>
            <a:off x="3840200" y="647750"/>
            <a:ext cx="4646678" cy="2659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Facilitate Across Sim Spectrum</a:t>
            </a:r>
            <a:endParaRPr b="1" dirty="0"/>
          </a:p>
        </p:txBody>
      </p:sp>
      <p:pic>
        <p:nvPicPr>
          <p:cNvPr id="4" name="Picture 3" descr="A screenshot of a computer&#10;&#10;Description automatically generated">
            <a:extLst>
              <a:ext uri="{FF2B5EF4-FFF2-40B4-BE49-F238E27FC236}">
                <a16:creationId xmlns:a16="http://schemas.microsoft.com/office/drawing/2014/main" id="{8978AE21-B3F4-4246-9152-45993DC38C3D}"/>
              </a:ext>
            </a:extLst>
          </p:cNvPr>
          <p:cNvPicPr/>
          <p:nvPr/>
        </p:nvPicPr>
        <p:blipFill>
          <a:blip r:embed="rId3"/>
          <a:stretch>
            <a:fillRect/>
          </a:stretch>
        </p:blipFill>
        <p:spPr>
          <a:xfrm>
            <a:off x="964095" y="1017724"/>
            <a:ext cx="6695661" cy="39915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875000" y="1045400"/>
            <a:ext cx="4908307" cy="3820975"/>
          </a:xfrm>
          <a:prstGeom prst="rect">
            <a:avLst/>
          </a:prstGeom>
          <a:noFill/>
          <a:ln>
            <a:noFill/>
          </a:ln>
        </p:spPr>
      </p:pic>
      <p:sp>
        <p:nvSpPr>
          <p:cNvPr id="6" name="Google Shape;78;p17">
            <a:extLst>
              <a:ext uri="{FF2B5EF4-FFF2-40B4-BE49-F238E27FC236}">
                <a16:creationId xmlns:a16="http://schemas.microsoft.com/office/drawing/2014/main" id="{7CDF0892-2159-3542-87E7-186BA2657345}"/>
              </a:ext>
            </a:extLst>
          </p:cNvPr>
          <p:cNvSpPr txBox="1">
            <a:spLocks noGrp="1"/>
          </p:cNvSpPr>
          <p:nvPr>
            <p:ph type="title"/>
          </p:nvPr>
        </p:nvSpPr>
        <p:spPr>
          <a:xfrm>
            <a:off x="311700" y="278771"/>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Resources</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311700" y="1152475"/>
            <a:ext cx="2805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Write a script</a:t>
            </a:r>
            <a:endParaRPr/>
          </a:p>
          <a:p>
            <a:pPr marL="457200" lvl="0" indent="-342900" algn="l" rtl="0">
              <a:spcBef>
                <a:spcPts val="0"/>
              </a:spcBef>
              <a:spcAft>
                <a:spcPts val="0"/>
              </a:spcAft>
              <a:buSzPts val="1800"/>
              <a:buAutoNum type="arabicPeriod"/>
            </a:pPr>
            <a:r>
              <a:rPr lang="en"/>
              <a:t>Video the patient</a:t>
            </a:r>
            <a:endParaRPr/>
          </a:p>
          <a:p>
            <a:pPr marL="457200" lvl="0" indent="-342900" algn="l" rtl="0">
              <a:spcBef>
                <a:spcPts val="0"/>
              </a:spcBef>
              <a:spcAft>
                <a:spcPts val="0"/>
              </a:spcAft>
              <a:buSzPts val="1800"/>
              <a:buAutoNum type="arabicPeriod"/>
            </a:pPr>
            <a:r>
              <a:rPr lang="en"/>
              <a:t>Build the monitor</a:t>
            </a:r>
            <a:endParaRPr/>
          </a:p>
          <a:p>
            <a:pPr marL="0" lvl="0" indent="0" algn="l" rtl="0">
              <a:spcBef>
                <a:spcPts val="1600"/>
              </a:spcBef>
              <a:spcAft>
                <a:spcPts val="0"/>
              </a:spcAft>
              <a:buNone/>
            </a:pPr>
            <a:endParaRPr/>
          </a:p>
          <a:p>
            <a:pPr marL="0" lvl="0" indent="0" algn="l" rtl="0">
              <a:spcBef>
                <a:spcPts val="1600"/>
              </a:spcBef>
              <a:spcAft>
                <a:spcPts val="0"/>
              </a:spcAft>
              <a:buNone/>
            </a:pPr>
            <a:r>
              <a:rPr lang="en"/>
              <a:t>Two facilitators</a:t>
            </a:r>
            <a:endParaRPr/>
          </a:p>
          <a:p>
            <a:pPr marL="0" lvl="0" indent="0" algn="l" rtl="0">
              <a:spcBef>
                <a:spcPts val="1600"/>
              </a:spcBef>
              <a:spcAft>
                <a:spcPts val="0"/>
              </a:spcAft>
              <a:buNone/>
            </a:pPr>
            <a:r>
              <a:rPr lang="en"/>
              <a:t>Three participants</a:t>
            </a:r>
            <a:endParaRPr/>
          </a:p>
          <a:p>
            <a:pPr marL="0" lvl="0" indent="0" algn="l" rtl="0">
              <a:spcBef>
                <a:spcPts val="1600"/>
              </a:spcBef>
              <a:spcAft>
                <a:spcPts val="1600"/>
              </a:spcAft>
              <a:buNone/>
            </a:pPr>
            <a:r>
              <a:rPr lang="en"/>
              <a:t>A lot of support</a:t>
            </a:r>
            <a:endParaRPr/>
          </a:p>
        </p:txBody>
      </p:sp>
      <p:pic>
        <p:nvPicPr>
          <p:cNvPr id="99" name="Google Shape;99;p20"/>
          <p:cNvPicPr preferRelativeResize="0"/>
          <p:nvPr/>
        </p:nvPicPr>
        <p:blipFill>
          <a:blip r:embed="rId3">
            <a:alphaModFix/>
          </a:blip>
          <a:stretch>
            <a:fillRect/>
          </a:stretch>
        </p:blipFill>
        <p:spPr>
          <a:xfrm>
            <a:off x="3117600" y="1506750"/>
            <a:ext cx="5453800" cy="2884650"/>
          </a:xfrm>
          <a:prstGeom prst="rect">
            <a:avLst/>
          </a:prstGeom>
          <a:noFill/>
          <a:ln>
            <a:noFill/>
          </a:ln>
        </p:spPr>
      </p:pic>
      <p:sp>
        <p:nvSpPr>
          <p:cNvPr id="3" name="Title 2">
            <a:extLst>
              <a:ext uri="{FF2B5EF4-FFF2-40B4-BE49-F238E27FC236}">
                <a16:creationId xmlns:a16="http://schemas.microsoft.com/office/drawing/2014/main" id="{70DF3FE2-7AA5-6D4B-9FD9-44EE46694174}"/>
              </a:ext>
            </a:extLst>
          </p:cNvPr>
          <p:cNvSpPr>
            <a:spLocks noGrp="1"/>
          </p:cNvSpPr>
          <p:nvPr>
            <p:ph type="title"/>
          </p:nvPr>
        </p:nvSpPr>
        <p:spPr>
          <a:xfrm>
            <a:off x="311700" y="288275"/>
            <a:ext cx="8520600" cy="572700"/>
          </a:xfrm>
        </p:spPr>
        <p:txBody>
          <a:bodyPr/>
          <a:lstStyle/>
          <a:p>
            <a:r>
              <a:rPr lang="en-US" b="1" dirty="0"/>
              <a:t>How 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3" name="Online Media 2" descr="aceptelesimboxseizureHOSPITAL">
            <a:hlinkClick r:id="" action="ppaction://media"/>
            <a:extLst>
              <a:ext uri="{FF2B5EF4-FFF2-40B4-BE49-F238E27FC236}">
                <a16:creationId xmlns:a16="http://schemas.microsoft.com/office/drawing/2014/main" id="{14CD62C8-E26D-0743-8D18-6BD5EBD83081}"/>
              </a:ext>
            </a:extLst>
          </p:cNvPr>
          <p:cNvPicPr>
            <a:picLocks noRot="1" noChangeAspect="1"/>
          </p:cNvPicPr>
          <p:nvPr>
            <a:videoFile r:link="rId1"/>
          </p:nvPr>
        </p:nvPicPr>
        <p:blipFill>
          <a:blip r:embed="rId4"/>
          <a:stretch>
            <a:fillRect/>
          </a:stretch>
        </p:blipFill>
        <p:spPr>
          <a:xfrm>
            <a:off x="1524000" y="857250"/>
            <a:ext cx="6096000" cy="3429000"/>
          </a:xfrm>
          <a:prstGeom prst="rect">
            <a:avLst/>
          </a:prstGeom>
        </p:spPr>
      </p:pic>
      <p:sp>
        <p:nvSpPr>
          <p:cNvPr id="4" name="Title 2">
            <a:extLst>
              <a:ext uri="{FF2B5EF4-FFF2-40B4-BE49-F238E27FC236}">
                <a16:creationId xmlns:a16="http://schemas.microsoft.com/office/drawing/2014/main" id="{896C0768-3474-654F-9D46-7FF261638A92}"/>
              </a:ext>
            </a:extLst>
          </p:cNvPr>
          <p:cNvSpPr>
            <a:spLocks noGrp="1"/>
          </p:cNvSpPr>
          <p:nvPr>
            <p:ph type="title"/>
          </p:nvPr>
        </p:nvSpPr>
        <p:spPr>
          <a:xfrm>
            <a:off x="219102" y="195678"/>
            <a:ext cx="8520600" cy="572700"/>
          </a:xfrm>
        </p:spPr>
        <p:txBody>
          <a:bodyPr/>
          <a:lstStyle/>
          <a:p>
            <a:r>
              <a:rPr lang="en-US" b="1" dirty="0"/>
              <a:t>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38564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Prospective, Observational Study</a:t>
            </a:r>
            <a:endParaRPr b="1" dirty="0"/>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t>Participants: </a:t>
            </a:r>
            <a:endParaRPr sz="1600" b="1" dirty="0"/>
          </a:p>
          <a:p>
            <a:pPr marL="457200" lvl="0" indent="-330200" algn="l" rtl="0">
              <a:spcBef>
                <a:spcPts val="1600"/>
              </a:spcBef>
              <a:spcAft>
                <a:spcPts val="0"/>
              </a:spcAft>
              <a:buSzPts val="1600"/>
              <a:buChar char="●"/>
            </a:pPr>
            <a:r>
              <a:rPr lang="en" sz="1600" dirty="0"/>
              <a:t>30 faculty and 300 medical students recruited via peer networks across four United States medical schools</a:t>
            </a:r>
            <a:endParaRPr sz="1600" dirty="0"/>
          </a:p>
          <a:p>
            <a:pPr marL="457200" lvl="0" indent="-330200" algn="l" rtl="0">
              <a:spcBef>
                <a:spcPts val="0"/>
              </a:spcBef>
              <a:spcAft>
                <a:spcPts val="0"/>
              </a:spcAft>
              <a:buSzPts val="1600"/>
              <a:buChar char="●"/>
            </a:pPr>
            <a:r>
              <a:rPr lang="en" sz="1600" dirty="0"/>
              <a:t>University of Pennsylvania, Yale University, University of Washington, and the Medical College of Wisconsin</a:t>
            </a:r>
            <a:endParaRPr sz="1600" dirty="0"/>
          </a:p>
          <a:p>
            <a:pPr marL="457200" lvl="0" indent="-330200" algn="l" rtl="0">
              <a:spcBef>
                <a:spcPts val="0"/>
              </a:spcBef>
              <a:spcAft>
                <a:spcPts val="0"/>
              </a:spcAft>
              <a:buSzPts val="1600"/>
              <a:buChar char="●"/>
            </a:pPr>
            <a:r>
              <a:rPr lang="en" sz="1600" dirty="0"/>
              <a:t>21 </a:t>
            </a:r>
            <a:r>
              <a:rPr lang="en" sz="1600" dirty="0" err="1"/>
              <a:t>telesimulation</a:t>
            </a:r>
            <a:r>
              <a:rPr lang="en" sz="1600" dirty="0"/>
              <a:t> drills of “Pediatric Seizure”, over 3 months</a:t>
            </a:r>
            <a:endParaRPr sz="1600" b="1" dirty="0"/>
          </a:p>
          <a:p>
            <a:pPr marL="0" lvl="0" indent="0" algn="l" rtl="0">
              <a:spcBef>
                <a:spcPts val="1600"/>
              </a:spcBef>
              <a:spcAft>
                <a:spcPts val="0"/>
              </a:spcAft>
              <a:buNone/>
            </a:pPr>
            <a:r>
              <a:rPr lang="en" sz="1600" b="1" dirty="0"/>
              <a:t>Data collection:</a:t>
            </a:r>
            <a:endParaRPr sz="1600" b="1" dirty="0"/>
          </a:p>
          <a:p>
            <a:pPr marL="457200" lvl="0" indent="-330200" algn="l" rtl="0">
              <a:spcBef>
                <a:spcPts val="1600"/>
              </a:spcBef>
              <a:spcAft>
                <a:spcPts val="0"/>
              </a:spcAft>
              <a:buSzPts val="1600"/>
              <a:buChar char="●"/>
            </a:pPr>
            <a:r>
              <a:rPr lang="en" sz="1600" dirty="0"/>
              <a:t>Post-participation survey: questions from the Modified Simulation Effectiveness Tool (SET-M), Likert Scale questions, Net Promoter Scores (NPS), open-ended response</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6516" y="166942"/>
            <a:ext cx="795239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t>Students Still Do Not (Like To) Complete Surveys</a:t>
            </a:r>
            <a:endParaRPr sz="2600" b="1" dirty="0"/>
          </a:p>
        </p:txBody>
      </p:sp>
      <p:sp>
        <p:nvSpPr>
          <p:cNvPr id="111" name="Google Shape;111;p22"/>
          <p:cNvSpPr txBox="1">
            <a:spLocks noGrp="1"/>
          </p:cNvSpPr>
          <p:nvPr>
            <p:ph type="body" idx="1"/>
          </p:nvPr>
        </p:nvSpPr>
        <p:spPr>
          <a:xfrm>
            <a:off x="5092200" y="4570800"/>
            <a:ext cx="405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300 medical students participated</a:t>
            </a:r>
            <a:endParaRPr dirty="0"/>
          </a:p>
        </p:txBody>
      </p:sp>
      <p:graphicFrame>
        <p:nvGraphicFramePr>
          <p:cNvPr id="3" name="Chart 2">
            <a:extLst>
              <a:ext uri="{FF2B5EF4-FFF2-40B4-BE49-F238E27FC236}">
                <a16:creationId xmlns:a16="http://schemas.microsoft.com/office/drawing/2014/main" id="{40A86D55-E69F-8740-BA57-DAE9A9E1C291}"/>
              </a:ext>
            </a:extLst>
          </p:cNvPr>
          <p:cNvGraphicFramePr/>
          <p:nvPr>
            <p:extLst>
              <p:ext uri="{D42A27DB-BD31-4B8C-83A1-F6EECF244321}">
                <p14:modId xmlns:p14="http://schemas.microsoft.com/office/powerpoint/2010/main" val="1778262454"/>
              </p:ext>
            </p:extLst>
          </p:nvPr>
        </p:nvGraphicFramePr>
        <p:xfrm>
          <a:off x="1524000" y="73964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45BB03-2190-E245-9BE3-2EF4D7190B8A}"/>
              </a:ext>
            </a:extLst>
          </p:cNvPr>
          <p:cNvSpPr txBox="1"/>
          <p:nvPr/>
        </p:nvSpPr>
        <p:spPr>
          <a:xfrm>
            <a:off x="3318292" y="3123095"/>
            <a:ext cx="2008883"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78% </a:t>
            </a:r>
          </a:p>
          <a:p>
            <a:pPr algn="ctr"/>
            <a:r>
              <a:rPr lang="en-US" sz="2000" b="1" dirty="0">
                <a:latin typeface="Arial" panose="020B0604020202020204" pitchFamily="34" charset="0"/>
                <a:cs typeface="Arial" panose="020B0604020202020204" pitchFamily="34" charset="0"/>
              </a:rPr>
              <a:t>Not Completed</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1635</Words>
  <Application>Microsoft Macintosh PowerPoint</Application>
  <PresentationFormat>On-screen Show (16:9)</PresentationFormat>
  <Paragraphs>176</Paragraphs>
  <Slides>21</Slides>
  <Notes>21</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Simple Light</vt:lpstr>
      <vt:lpstr>TeleSimulation: An Effective Distance Alternative For Experiential Learning For Medical Student Education</vt:lpstr>
      <vt:lpstr>Introduction</vt:lpstr>
      <vt:lpstr>ACEP Simbox</vt:lpstr>
      <vt:lpstr>Facilitate Across Sim Spectrum</vt:lpstr>
      <vt:lpstr>Resources</vt:lpstr>
      <vt:lpstr>How To</vt:lpstr>
      <vt:lpstr>Example</vt:lpstr>
      <vt:lpstr>Prospective, Observational Study</vt:lpstr>
      <vt:lpstr>Students Still Do Not (Like To) Complete Surveys</vt:lpstr>
      <vt:lpstr>Medical Students With Various Interests</vt:lpstr>
      <vt:lpstr>Prebrief</vt:lpstr>
      <vt:lpstr>Debrief</vt:lpstr>
      <vt:lpstr>Students</vt:lpstr>
      <vt:lpstr>Students</vt:lpstr>
      <vt:lpstr>Facilitators</vt:lpstr>
      <vt:lpstr>PowerPoint Presentation</vt:lpstr>
      <vt:lpstr>Limiting Factors</vt:lpstr>
      <vt:lpstr>Growth Opportunities</vt:lpstr>
      <vt:lpstr>Conclusion</vt:lpstr>
      <vt:lpstr>Next steps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TeleSimulation: An Effective Alternative For Experiential Learning For Medical Student Education With Social Distancing Requirements</dc:title>
  <cp:lastModifiedBy>Elizabeth Sanseau</cp:lastModifiedBy>
  <cp:revision>85</cp:revision>
  <dcterms:modified xsi:type="dcterms:W3CDTF">2021-04-19T16:32:33Z</dcterms:modified>
</cp:coreProperties>
</file>